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handoutMasterIdLst>
    <p:handoutMasterId r:id="rId13"/>
  </p:handoutMasterIdLst>
  <p:sldIdLst>
    <p:sldId id="268" r:id="rId5"/>
    <p:sldId id="257" r:id="rId6"/>
    <p:sldId id="258" r:id="rId7"/>
    <p:sldId id="264" r:id="rId8"/>
    <p:sldId id="265" r:id="rId9"/>
    <p:sldId id="266" r:id="rId10"/>
    <p:sldId id="267"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0261B"/>
    <a:srgbClr val="F3BA1A"/>
    <a:srgbClr val="1263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89051" autoAdjust="0"/>
  </p:normalViewPr>
  <p:slideViewPr>
    <p:cSldViewPr snapToGrid="0">
      <p:cViewPr varScale="1">
        <p:scale>
          <a:sx n="61" d="100"/>
          <a:sy n="61" d="100"/>
        </p:scale>
        <p:origin x="954" y="108"/>
      </p:cViewPr>
      <p:guideLst/>
    </p:cSldViewPr>
  </p:slideViewPr>
  <p:notesTextViewPr>
    <p:cViewPr>
      <p:scale>
        <a:sx n="1" d="1"/>
        <a:sy n="1" d="1"/>
      </p:scale>
      <p:origin x="0" y="0"/>
    </p:cViewPr>
  </p:notesTextViewPr>
  <p:notesViewPr>
    <p:cSldViewPr snapToGrid="0">
      <p:cViewPr varScale="1">
        <p:scale>
          <a:sx n="121" d="100"/>
          <a:sy n="121" d="100"/>
        </p:scale>
        <p:origin x="408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B1BE9495-6F09-411A-A44C-71F8FD8709B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C0988E40-A783-4E74-A718-EFAECF22FD3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3B84FB-EC7F-4881-90B7-E279395F7B96}" type="datetimeFigureOut">
              <a:rPr lang="fr-FR" smtClean="0"/>
              <a:t>20/01/2023</a:t>
            </a:fld>
            <a:endParaRPr lang="fr-FR"/>
          </a:p>
        </p:txBody>
      </p:sp>
      <p:sp>
        <p:nvSpPr>
          <p:cNvPr id="4" name="Espace réservé du pied de page 3">
            <a:extLst>
              <a:ext uri="{FF2B5EF4-FFF2-40B4-BE49-F238E27FC236}">
                <a16:creationId xmlns:a16="http://schemas.microsoft.com/office/drawing/2014/main" id="{D68B913A-0BB2-4AA9-A7AE-C0A64A72BC2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FFE487EF-1D68-42DB-A6BB-AED4755E25C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90B5B4-6589-4792-8D68-D0DD5F595F95}" type="slidenum">
              <a:rPr lang="fr-FR" smtClean="0"/>
              <a:t>‹N°›</a:t>
            </a:fld>
            <a:endParaRPr lang="fr-FR"/>
          </a:p>
        </p:txBody>
      </p:sp>
    </p:spTree>
    <p:extLst>
      <p:ext uri="{BB962C8B-B14F-4D97-AF65-F5344CB8AC3E}">
        <p14:creationId xmlns:p14="http://schemas.microsoft.com/office/powerpoint/2010/main" val="10626317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2EEDD5-E38E-4C3E-B0A7-C9219879166F}" type="datetimeFigureOut">
              <a:rPr lang="fr-FR" smtClean="0"/>
              <a:t>20/01/2023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98889B-7CF6-4B0C-8004-CB7A75EDA3E5}" type="slidenum">
              <a:rPr lang="fr-FR" smtClean="0"/>
              <a:t>‹N°›</a:t>
            </a:fld>
            <a:endParaRPr lang="fr-FR"/>
          </a:p>
        </p:txBody>
      </p:sp>
    </p:spTree>
    <p:extLst>
      <p:ext uri="{BB962C8B-B14F-4D97-AF65-F5344CB8AC3E}">
        <p14:creationId xmlns:p14="http://schemas.microsoft.com/office/powerpoint/2010/main" val="2216950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881036A-8528-4DFD-919F-0E69A74CAF45}"/>
              </a:ext>
            </a:extLst>
          </p:cNvPr>
          <p:cNvSpPr>
            <a:spLocks noGrp="1"/>
          </p:cNvSpPr>
          <p:nvPr>
            <p:ph sz="half" idx="1"/>
          </p:nvPr>
        </p:nvSpPr>
        <p:spPr>
          <a:xfrm>
            <a:off x="324000" y="1260000"/>
            <a:ext cx="11520000" cy="4764829"/>
          </a:xfrm>
        </p:spPr>
        <p:txBody>
          <a:bodyPr/>
          <a:lstStyle>
            <a:lvl1pPr>
              <a:lnSpc>
                <a:spcPct val="100000"/>
              </a:lnSpc>
              <a:spcBef>
                <a:spcPts val="1200"/>
              </a:spcBef>
              <a:defRPr/>
            </a:lvl1pPr>
            <a:lvl2pPr>
              <a:lnSpc>
                <a:spcPct val="100000"/>
              </a:lnSpc>
              <a:spcBef>
                <a:spcPts val="1200"/>
              </a:spcBef>
              <a:defRPr/>
            </a:lvl2pPr>
            <a:lvl3pPr>
              <a:lnSpc>
                <a:spcPct val="100000"/>
              </a:lnSpc>
              <a:spcBef>
                <a:spcPts val="1200"/>
              </a:spcBef>
              <a:defRPr/>
            </a:lvl3pPr>
            <a:lvl4pPr>
              <a:lnSpc>
                <a:spcPct val="100000"/>
              </a:lnSpc>
              <a:spcBef>
                <a:spcPts val="1200"/>
              </a:spcBef>
              <a:defRPr/>
            </a:lvl4pPr>
            <a:lvl5pPr>
              <a:lnSpc>
                <a:spcPct val="100000"/>
              </a:lnSpc>
              <a:spcBef>
                <a:spcPts val="1200"/>
              </a:spcBef>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6" name="Titre 5">
            <a:extLst>
              <a:ext uri="{FF2B5EF4-FFF2-40B4-BE49-F238E27FC236}">
                <a16:creationId xmlns:a16="http://schemas.microsoft.com/office/drawing/2014/main" id="{2433A9F8-4958-4058-B509-4F9B0E459D79}"/>
              </a:ext>
            </a:extLst>
          </p:cNvPr>
          <p:cNvSpPr>
            <a:spLocks noGrp="1"/>
          </p:cNvSpPr>
          <p:nvPr>
            <p:ph type="title"/>
          </p:nvPr>
        </p:nvSpPr>
        <p:spPr/>
        <p:txBody>
          <a:bodyPr/>
          <a:lstStyle/>
          <a:p>
            <a:r>
              <a:rPr lang="fr-FR"/>
              <a:t>Modifiez le style du titre</a:t>
            </a:r>
          </a:p>
        </p:txBody>
      </p:sp>
      <p:sp>
        <p:nvSpPr>
          <p:cNvPr id="2" name="Espace réservé du pied de page 1">
            <a:extLst>
              <a:ext uri="{FF2B5EF4-FFF2-40B4-BE49-F238E27FC236}">
                <a16:creationId xmlns:a16="http://schemas.microsoft.com/office/drawing/2014/main" id="{BE5151C4-1C9A-4E09-8139-FE19C7FAB5F1}"/>
              </a:ext>
            </a:extLst>
          </p:cNvPr>
          <p:cNvSpPr>
            <a:spLocks noGrp="1"/>
          </p:cNvSpPr>
          <p:nvPr>
            <p:ph type="ftr" sz="quarter" idx="10"/>
          </p:nvPr>
        </p:nvSpPr>
        <p:spPr/>
        <p:txBody>
          <a:bodyPr/>
          <a:lstStyle/>
          <a:p>
            <a:endParaRPr lang="fr-FR"/>
          </a:p>
        </p:txBody>
      </p:sp>
      <p:sp>
        <p:nvSpPr>
          <p:cNvPr id="4" name="Espace réservé du numéro de diapositive 3">
            <a:extLst>
              <a:ext uri="{FF2B5EF4-FFF2-40B4-BE49-F238E27FC236}">
                <a16:creationId xmlns:a16="http://schemas.microsoft.com/office/drawing/2014/main" id="{C23A85AA-7859-4862-ADC9-90D34E86C112}"/>
              </a:ext>
            </a:extLst>
          </p:cNvPr>
          <p:cNvSpPr>
            <a:spLocks noGrp="1"/>
          </p:cNvSpPr>
          <p:nvPr>
            <p:ph type="sldNum" sz="quarter" idx="11"/>
          </p:nvPr>
        </p:nvSpPr>
        <p:spPr/>
        <p:txBody>
          <a:bodyPr/>
          <a:lstStyle/>
          <a:p>
            <a:fld id="{EDD6480A-B622-4752-BDD4-14C508620FA8}" type="slidenum">
              <a:rPr lang="fr-FR" smtClean="0"/>
              <a:pPr/>
              <a:t>‹N°›</a:t>
            </a:fld>
            <a:endParaRPr lang="fr-FR" dirty="0"/>
          </a:p>
        </p:txBody>
      </p:sp>
    </p:spTree>
    <p:extLst>
      <p:ext uri="{BB962C8B-B14F-4D97-AF65-F5344CB8AC3E}">
        <p14:creationId xmlns:p14="http://schemas.microsoft.com/office/powerpoint/2010/main" val="320448005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993DDA5-6149-43C2-8D74-7C9162A2FFCD}"/>
              </a:ext>
            </a:extLst>
          </p:cNvPr>
          <p:cNvSpPr/>
          <p:nvPr userDrawn="1"/>
        </p:nvSpPr>
        <p:spPr>
          <a:xfrm>
            <a:off x="2580000" y="6474240"/>
            <a:ext cx="9612000" cy="162000"/>
          </a:xfrm>
          <a:custGeom>
            <a:avLst/>
            <a:gdLst>
              <a:gd name="connsiteX0" fmla="*/ 0 w 9271486"/>
              <a:gd name="connsiteY0" fmla="*/ 0 h 162000"/>
              <a:gd name="connsiteX1" fmla="*/ 9271486 w 9271486"/>
              <a:gd name="connsiteY1" fmla="*/ 0 h 162000"/>
              <a:gd name="connsiteX2" fmla="*/ 9271486 w 9271486"/>
              <a:gd name="connsiteY2" fmla="*/ 162000 h 162000"/>
              <a:gd name="connsiteX3" fmla="*/ 0 w 9271486"/>
              <a:gd name="connsiteY3" fmla="*/ 162000 h 162000"/>
              <a:gd name="connsiteX4" fmla="*/ 0 w 9271486"/>
              <a:gd name="connsiteY4" fmla="*/ 0 h 162000"/>
              <a:gd name="connsiteX0" fmla="*/ 55245 w 9271486"/>
              <a:gd name="connsiteY0" fmla="*/ 1905 h 162000"/>
              <a:gd name="connsiteX1" fmla="*/ 9271486 w 9271486"/>
              <a:gd name="connsiteY1" fmla="*/ 0 h 162000"/>
              <a:gd name="connsiteX2" fmla="*/ 9271486 w 9271486"/>
              <a:gd name="connsiteY2" fmla="*/ 162000 h 162000"/>
              <a:gd name="connsiteX3" fmla="*/ 0 w 9271486"/>
              <a:gd name="connsiteY3" fmla="*/ 162000 h 162000"/>
              <a:gd name="connsiteX4" fmla="*/ 55245 w 9271486"/>
              <a:gd name="connsiteY4" fmla="*/ 1905 h 16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486" h="162000">
                <a:moveTo>
                  <a:pt x="55245" y="1905"/>
                </a:moveTo>
                <a:lnTo>
                  <a:pt x="9271486" y="0"/>
                </a:lnTo>
                <a:lnTo>
                  <a:pt x="9271486" y="162000"/>
                </a:lnTo>
                <a:lnTo>
                  <a:pt x="0" y="162000"/>
                </a:lnTo>
                <a:lnTo>
                  <a:pt x="55245" y="1905"/>
                </a:lnTo>
                <a:close/>
              </a:path>
            </a:pathLst>
          </a:custGeom>
          <a:gradFill>
            <a:gsLst>
              <a:gs pos="0">
                <a:schemeClr val="tx2"/>
              </a:gs>
              <a:gs pos="100000">
                <a:schemeClr val="accent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Ellipse 9">
            <a:extLst>
              <a:ext uri="{FF2B5EF4-FFF2-40B4-BE49-F238E27FC236}">
                <a16:creationId xmlns:a16="http://schemas.microsoft.com/office/drawing/2014/main" id="{C8806C68-2302-49D9-92DF-730F273D9902}"/>
              </a:ext>
            </a:extLst>
          </p:cNvPr>
          <p:cNvSpPr/>
          <p:nvPr userDrawn="1"/>
        </p:nvSpPr>
        <p:spPr>
          <a:xfrm>
            <a:off x="11347247" y="6434841"/>
            <a:ext cx="650059" cy="302961"/>
          </a:xfrm>
          <a:prstGeom prst="parallelogram">
            <a:avLst>
              <a:gd name="adj" fmla="val 3338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Espace réservé du titre 1">
            <a:extLst>
              <a:ext uri="{FF2B5EF4-FFF2-40B4-BE49-F238E27FC236}">
                <a16:creationId xmlns:a16="http://schemas.microsoft.com/office/drawing/2014/main" id="{89163BBA-448F-44EE-A4CC-E1BD35FA59C9}"/>
              </a:ext>
            </a:extLst>
          </p:cNvPr>
          <p:cNvSpPr>
            <a:spLocks noGrp="1"/>
          </p:cNvSpPr>
          <p:nvPr userDrawn="1">
            <p:ph type="title"/>
          </p:nvPr>
        </p:nvSpPr>
        <p:spPr>
          <a:xfrm>
            <a:off x="324000" y="252000"/>
            <a:ext cx="11520000" cy="834366"/>
          </a:xfrm>
          <a:prstGeom prst="rect">
            <a:avLst/>
          </a:prstGeom>
        </p:spPr>
        <p:txBody>
          <a:bodyPr vert="horz" lIns="36000" tIns="36000" rIns="36000" bIns="36000" rtlCol="0" anchor="t">
            <a:normAutofit/>
          </a:bodyPr>
          <a:lstStyle/>
          <a:p>
            <a:r>
              <a:rPr lang="fr-FR" dirty="0"/>
              <a:t>Modifiez le style du titre</a:t>
            </a:r>
          </a:p>
        </p:txBody>
      </p:sp>
      <p:sp>
        <p:nvSpPr>
          <p:cNvPr id="3" name="Espace réservé du texte 2">
            <a:extLst>
              <a:ext uri="{FF2B5EF4-FFF2-40B4-BE49-F238E27FC236}">
                <a16:creationId xmlns:a16="http://schemas.microsoft.com/office/drawing/2014/main" id="{7949994F-A29C-4782-AFED-8096DEFCB6CD}"/>
              </a:ext>
            </a:extLst>
          </p:cNvPr>
          <p:cNvSpPr>
            <a:spLocks noGrp="1"/>
          </p:cNvSpPr>
          <p:nvPr userDrawn="1">
            <p:ph type="body" idx="1"/>
          </p:nvPr>
        </p:nvSpPr>
        <p:spPr>
          <a:xfrm>
            <a:off x="324000" y="1260000"/>
            <a:ext cx="11520000" cy="4912633"/>
          </a:xfrm>
          <a:prstGeom prst="rect">
            <a:avLst/>
          </a:prstGeom>
        </p:spPr>
        <p:txBody>
          <a:bodyPr vert="horz" lIns="36000" tIns="36000" rIns="36000" bIns="3600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5" name="Espace réservé du pied de page 4">
            <a:extLst>
              <a:ext uri="{FF2B5EF4-FFF2-40B4-BE49-F238E27FC236}">
                <a16:creationId xmlns:a16="http://schemas.microsoft.com/office/drawing/2014/main" id="{7D09626A-938E-41CA-A5D5-98EC2637E424}"/>
              </a:ext>
            </a:extLst>
          </p:cNvPr>
          <p:cNvSpPr>
            <a:spLocks noGrp="1"/>
          </p:cNvSpPr>
          <p:nvPr userDrawn="1">
            <p:ph type="ftr" sz="quarter" idx="3"/>
          </p:nvPr>
        </p:nvSpPr>
        <p:spPr>
          <a:xfrm>
            <a:off x="3591207" y="6372677"/>
            <a:ext cx="7433593" cy="365125"/>
          </a:xfrm>
          <a:prstGeom prst="rect">
            <a:avLst/>
          </a:prstGeom>
        </p:spPr>
        <p:txBody>
          <a:bodyPr vert="horz" lIns="91440" tIns="45720" rIns="91440" bIns="45720" rtlCol="0" anchor="ctr"/>
          <a:lstStyle>
            <a:lvl1pPr algn="r">
              <a:defRPr sz="1100">
                <a:solidFill>
                  <a:schemeClr val="bg1"/>
                </a:solidFill>
              </a:defRPr>
            </a:lvl1pPr>
          </a:lstStyle>
          <a:p>
            <a:endParaRPr lang="fr-FR"/>
          </a:p>
        </p:txBody>
      </p:sp>
      <p:sp>
        <p:nvSpPr>
          <p:cNvPr id="6" name="Espace réservé du numéro de diapositive 5">
            <a:extLst>
              <a:ext uri="{FF2B5EF4-FFF2-40B4-BE49-F238E27FC236}">
                <a16:creationId xmlns:a16="http://schemas.microsoft.com/office/drawing/2014/main" id="{71CC6433-7D9E-49E7-B97A-7C655633CBBF}"/>
              </a:ext>
            </a:extLst>
          </p:cNvPr>
          <p:cNvSpPr>
            <a:spLocks noGrp="1"/>
          </p:cNvSpPr>
          <p:nvPr userDrawn="1">
            <p:ph type="sldNum" sz="quarter" idx="4"/>
          </p:nvPr>
        </p:nvSpPr>
        <p:spPr>
          <a:xfrm>
            <a:off x="11363825" y="6455127"/>
            <a:ext cx="725361" cy="181113"/>
          </a:xfrm>
          <a:prstGeom prst="rect">
            <a:avLst/>
          </a:prstGeom>
          <a:noFill/>
        </p:spPr>
        <p:txBody>
          <a:bodyPr vert="horz" lIns="91440" tIns="45720" rIns="91440" bIns="45720" rtlCol="0" anchor="ctr"/>
          <a:lstStyle>
            <a:lvl1pPr algn="ctr">
              <a:defRPr sz="1200">
                <a:solidFill>
                  <a:schemeClr val="accent1"/>
                </a:solidFill>
              </a:defRPr>
            </a:lvl1pPr>
          </a:lstStyle>
          <a:p>
            <a:fld id="{EDD6480A-B622-4752-BDD4-14C508620FA8}" type="slidenum">
              <a:rPr lang="fr-FR" smtClean="0"/>
              <a:pPr/>
              <a:t>‹N°›</a:t>
            </a:fld>
            <a:endParaRPr lang="fr-FR" dirty="0"/>
          </a:p>
        </p:txBody>
      </p:sp>
      <p:sp>
        <p:nvSpPr>
          <p:cNvPr id="12" name="Rectangle 11">
            <a:extLst>
              <a:ext uri="{FF2B5EF4-FFF2-40B4-BE49-F238E27FC236}">
                <a16:creationId xmlns:a16="http://schemas.microsoft.com/office/drawing/2014/main" id="{4F6DE554-8063-4CBE-AC99-CC4742EC5268}"/>
              </a:ext>
            </a:extLst>
          </p:cNvPr>
          <p:cNvSpPr/>
          <p:nvPr userDrawn="1"/>
        </p:nvSpPr>
        <p:spPr>
          <a:xfrm rot="17280000">
            <a:off x="10336718" y="5493816"/>
            <a:ext cx="2844000" cy="18000"/>
          </a:xfrm>
          <a:prstGeom prst="rect">
            <a:avLst/>
          </a:prstGeom>
          <a:gradFill>
            <a:gsLst>
              <a:gs pos="0">
                <a:schemeClr val="accent2"/>
              </a:gs>
              <a:gs pos="100000">
                <a:schemeClr val="accent3"/>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013965"/>
              </a:solidFill>
            </a:endParaRPr>
          </a:p>
        </p:txBody>
      </p:sp>
      <p:sp>
        <p:nvSpPr>
          <p:cNvPr id="10" name="Rectangle 9">
            <a:extLst>
              <a:ext uri="{FF2B5EF4-FFF2-40B4-BE49-F238E27FC236}">
                <a16:creationId xmlns:a16="http://schemas.microsoft.com/office/drawing/2014/main" id="{E636D1EF-9E17-4CFF-8A36-F1CC8850088A}"/>
              </a:ext>
            </a:extLst>
          </p:cNvPr>
          <p:cNvSpPr/>
          <p:nvPr userDrawn="1"/>
        </p:nvSpPr>
        <p:spPr>
          <a:xfrm rot="19473526">
            <a:off x="-88809" y="272923"/>
            <a:ext cx="972000" cy="18000"/>
          </a:xfrm>
          <a:prstGeom prst="rect">
            <a:avLst/>
          </a:prstGeom>
          <a:gradFill>
            <a:gsLst>
              <a:gs pos="0">
                <a:schemeClr val="accent2"/>
              </a:gs>
              <a:gs pos="100000">
                <a:schemeClr val="accent3"/>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013965"/>
              </a:solidFill>
            </a:endParaRPr>
          </a:p>
        </p:txBody>
      </p:sp>
    </p:spTree>
    <p:extLst>
      <p:ext uri="{BB962C8B-B14F-4D97-AF65-F5344CB8AC3E}">
        <p14:creationId xmlns:p14="http://schemas.microsoft.com/office/powerpoint/2010/main" val="1400191085"/>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b="1" kern="1200">
          <a:solidFill>
            <a:schemeClr val="tx2"/>
          </a:solidFill>
          <a:latin typeface="+mn-lt"/>
          <a:ea typeface="+mj-ea"/>
          <a:cs typeface="+mj-cs"/>
        </a:defRPr>
      </a:lvl1pPr>
    </p:titleStyle>
    <p:bodyStyle>
      <a:lvl1pPr marL="358775" indent="-358775" algn="l" defTabSz="914400" rtl="0" eaLnBrk="1" latinLnBrk="0" hangingPunct="1">
        <a:lnSpc>
          <a:spcPct val="90000"/>
        </a:lnSpc>
        <a:spcBef>
          <a:spcPts val="1000"/>
        </a:spcBef>
        <a:buClr>
          <a:schemeClr val="accent4"/>
        </a:buClr>
        <a:buSzPct val="100000"/>
        <a:buFontTx/>
        <a:buBlip>
          <a:blip r:embed="rId3"/>
        </a:buBlip>
        <a:defRPr lang="fr-FR" sz="2400" kern="1200" dirty="0">
          <a:solidFill>
            <a:schemeClr val="tx1"/>
          </a:solidFill>
          <a:latin typeface="+mn-lt"/>
          <a:ea typeface="+mn-ea"/>
          <a:cs typeface="+mn-cs"/>
        </a:defRPr>
      </a:lvl1pPr>
      <a:lvl2pPr marL="630238" indent="-271463" algn="l" defTabSz="914400" rtl="0" eaLnBrk="1" latinLnBrk="0" hangingPunct="1">
        <a:lnSpc>
          <a:spcPct val="90000"/>
        </a:lnSpc>
        <a:spcBef>
          <a:spcPts val="500"/>
        </a:spcBef>
        <a:buClr>
          <a:schemeClr val="accent1"/>
        </a:buClr>
        <a:buFont typeface="Wingdings" panose="05000000000000000000" pitchFamily="2" charset="2"/>
        <a:buChar char="§"/>
        <a:defRPr sz="1800" kern="1200">
          <a:solidFill>
            <a:schemeClr val="tx1"/>
          </a:solidFill>
          <a:latin typeface="+mn-lt"/>
          <a:ea typeface="+mn-ea"/>
          <a:cs typeface="+mn-cs"/>
        </a:defRPr>
      </a:lvl2pPr>
      <a:lvl3pPr marL="893763" indent="-268288" algn="l" defTabSz="914400" rtl="0" eaLnBrk="1" latinLnBrk="0" hangingPunct="1">
        <a:lnSpc>
          <a:spcPct val="90000"/>
        </a:lnSpc>
        <a:spcBef>
          <a:spcPts val="500"/>
        </a:spcBef>
        <a:buClr>
          <a:schemeClr val="accent1"/>
        </a:buClr>
        <a:buFont typeface="Calibri" panose="020F0502020204030204" pitchFamily="34" charset="0"/>
        <a:buChar char="-"/>
        <a:defRPr sz="1400" kern="1200">
          <a:solidFill>
            <a:schemeClr val="tx1"/>
          </a:solidFill>
          <a:latin typeface="+mn-lt"/>
          <a:ea typeface="+mn-ea"/>
          <a:cs typeface="+mn-cs"/>
        </a:defRPr>
      </a:lvl3pPr>
      <a:lvl4pPr marL="1165225" indent="-228600" algn="l" defTabSz="914400" rtl="0" eaLnBrk="1" latinLnBrk="0" hangingPunct="1">
        <a:lnSpc>
          <a:spcPct val="90000"/>
        </a:lnSpc>
        <a:spcBef>
          <a:spcPts val="500"/>
        </a:spcBef>
        <a:buClr>
          <a:schemeClr val="accent1"/>
        </a:buClr>
        <a:buFont typeface="Calibri" panose="020F0502020204030204" pitchFamily="34" charset="0"/>
        <a:buChar char="-"/>
        <a:defRPr sz="11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Wingdings" panose="05000000000000000000" pitchFamily="2" charset="2"/>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half" idx="1"/>
          </p:nvPr>
        </p:nvSpPr>
        <p:spPr/>
        <p:txBody>
          <a:bodyPr/>
          <a:lstStyle/>
          <a:p>
            <a:endParaRPr lang="fr-FR"/>
          </a:p>
        </p:txBody>
      </p:sp>
      <p:sp>
        <p:nvSpPr>
          <p:cNvPr id="3" name="Titre 2"/>
          <p:cNvSpPr>
            <a:spLocks noGrp="1"/>
          </p:cNvSpPr>
          <p:nvPr>
            <p:ph type="title"/>
          </p:nvPr>
        </p:nvSpPr>
        <p:spPr/>
        <p:txBody>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DD6480A-B622-4752-BDD4-14C508620FA8}" type="slidenum">
              <a:rPr lang="fr-FR" smtClean="0"/>
              <a:pPr/>
              <a:t>1</a:t>
            </a:fld>
            <a:endParaRPr lang="fr-FR" dirty="0"/>
          </a:p>
        </p:txBody>
      </p:sp>
      <p:sp>
        <p:nvSpPr>
          <p:cNvPr id="7" name="Rectangle 6"/>
          <p:cNvSpPr/>
          <p:nvPr/>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p:cNvPicPr>
            <a:picLocks noChangeAspect="1"/>
          </p:cNvPicPr>
          <p:nvPr/>
        </p:nvPicPr>
        <p:blipFill>
          <a:blip r:embed="rId2"/>
          <a:stretch>
            <a:fillRect/>
          </a:stretch>
        </p:blipFill>
        <p:spPr>
          <a:xfrm>
            <a:off x="323999" y="553671"/>
            <a:ext cx="11570365" cy="5471157"/>
          </a:xfrm>
          <a:prstGeom prst="rect">
            <a:avLst/>
          </a:prstGeom>
        </p:spPr>
      </p:pic>
    </p:spTree>
    <p:extLst>
      <p:ext uri="{BB962C8B-B14F-4D97-AF65-F5344CB8AC3E}">
        <p14:creationId xmlns:p14="http://schemas.microsoft.com/office/powerpoint/2010/main" val="3006297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D1DDE0-16D6-4D66-AB6F-72A062360FE4}"/>
              </a:ext>
            </a:extLst>
          </p:cNvPr>
          <p:cNvSpPr/>
          <p:nvPr/>
        </p:nvSpPr>
        <p:spPr>
          <a:xfrm>
            <a:off x="11277600" y="3914274"/>
            <a:ext cx="914400" cy="29437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space réservé du contenu 7">
            <a:extLst>
              <a:ext uri="{FF2B5EF4-FFF2-40B4-BE49-F238E27FC236}">
                <a16:creationId xmlns:a16="http://schemas.microsoft.com/office/drawing/2014/main" id="{8DF5FF08-0DEE-401A-8F34-349D0AD21269}"/>
              </a:ext>
            </a:extLst>
          </p:cNvPr>
          <p:cNvSpPr>
            <a:spLocks noGrp="1"/>
          </p:cNvSpPr>
          <p:nvPr>
            <p:ph sz="half" idx="1"/>
          </p:nvPr>
        </p:nvSpPr>
        <p:spPr>
          <a:xfrm>
            <a:off x="324000" y="1260000"/>
            <a:ext cx="5673146" cy="4764829"/>
          </a:xfrm>
        </p:spPr>
        <p:txBody>
          <a:bodyPr>
            <a:noAutofit/>
          </a:bodyPr>
          <a:lstStyle/>
          <a:p>
            <a:pPr marL="0" indent="0" algn="just">
              <a:buNone/>
            </a:pPr>
            <a:r>
              <a:rPr lang="fr-FR" sz="1400" b="1" dirty="0">
                <a:solidFill>
                  <a:schemeClr val="tx2"/>
                </a:solidFill>
              </a:rPr>
              <a:t>La réforme de la gestion de la demande et des attributions : vers plus d’efficacité de simplicité et de transparence</a:t>
            </a:r>
          </a:p>
          <a:p>
            <a:pPr marL="0" indent="0" algn="just">
              <a:buNone/>
            </a:pPr>
            <a:r>
              <a:rPr lang="fr-FR" sz="1200" dirty="0"/>
              <a:t>La réforme de la gestion de la demande et des attributions des logements sociaux initiée en 2013 par une grande concertation partenariale, s’est traduite par de nombreuses évolutions législatives : loi ALUR (2014), loi dite « </a:t>
            </a:r>
            <a:r>
              <a:rPr lang="fr-FR" sz="1200" dirty="0" smtClean="0"/>
              <a:t>ville/Lamy» </a:t>
            </a:r>
            <a:r>
              <a:rPr lang="fr-FR" sz="1200" dirty="0"/>
              <a:t>(2014), loi Egalité et Citoyenneté (2017), loi ELAN (2018</a:t>
            </a:r>
            <a:r>
              <a:rPr lang="fr-FR" sz="1200" dirty="0" smtClean="0"/>
              <a:t>), loi 3DS (2022).</a:t>
            </a:r>
            <a:endParaRPr lang="fr-FR" sz="1200" dirty="0"/>
          </a:p>
          <a:p>
            <a:pPr marL="0" indent="0" algn="just">
              <a:buNone/>
            </a:pPr>
            <a:r>
              <a:rPr lang="fr-FR" sz="1200" dirty="0"/>
              <a:t>Ces réformes successives introduisent des transformations structurantes en matière de gestion de la demande et des attributions. Ces évolutions législatives et réglementaires ont poursuivi plusieurs objectifs :</a:t>
            </a:r>
          </a:p>
          <a:p>
            <a:pPr indent="-182563" algn="just">
              <a:spcBef>
                <a:spcPts val="600"/>
              </a:spcBef>
              <a:buFontTx/>
              <a:buChar char="-"/>
            </a:pPr>
            <a:r>
              <a:rPr lang="fr-FR" sz="1200" dirty="0"/>
              <a:t>Apporter une plus grande transparence dans la gestion de la demande et des attributions,</a:t>
            </a:r>
          </a:p>
          <a:p>
            <a:pPr indent="-182563" algn="just">
              <a:spcBef>
                <a:spcPts val="600"/>
              </a:spcBef>
              <a:buFontTx/>
              <a:buChar char="-"/>
            </a:pPr>
            <a:r>
              <a:rPr lang="fr-FR" sz="1200" dirty="0"/>
              <a:t>Simplifier les démarches pour le demandeur, mieux l’informer et le rendre véritablement acteur de sa demande</a:t>
            </a:r>
          </a:p>
          <a:p>
            <a:pPr indent="-182563" algn="just">
              <a:spcBef>
                <a:spcPts val="600"/>
              </a:spcBef>
              <a:buFontTx/>
              <a:buChar char="-"/>
            </a:pPr>
            <a:r>
              <a:rPr lang="fr-FR" sz="1200" dirty="0"/>
              <a:t>Favoriser une approche moins cloisonnée et plus partenariale des attributions, en renforçant le rôle des intercommunalités comme pilotes, chefs de file de cette politique,</a:t>
            </a:r>
          </a:p>
          <a:p>
            <a:pPr indent="-182563" algn="just">
              <a:spcBef>
                <a:spcPts val="600"/>
              </a:spcBef>
              <a:buFontTx/>
              <a:buChar char="-"/>
            </a:pPr>
            <a:r>
              <a:rPr lang="fr-FR" sz="1200" dirty="0"/>
              <a:t>Favoriser l’accès au logement des demandeurs prioritaires et les plus modestes, tout en veillant à une plus grande mixité sociale des ville et des quartiers</a:t>
            </a:r>
          </a:p>
          <a:p>
            <a:pPr marL="0" indent="0" algn="just">
              <a:spcBef>
                <a:spcPts val="600"/>
              </a:spcBef>
              <a:buNone/>
            </a:pPr>
            <a:endParaRPr lang="fr-FR" sz="1200" dirty="0"/>
          </a:p>
        </p:txBody>
      </p:sp>
      <p:sp>
        <p:nvSpPr>
          <p:cNvPr id="3" name="Espace réservé du pied de page 2">
            <a:extLst>
              <a:ext uri="{FF2B5EF4-FFF2-40B4-BE49-F238E27FC236}">
                <a16:creationId xmlns:a16="http://schemas.microsoft.com/office/drawing/2014/main" id="{51181E0E-5D32-4D5E-A6ED-81D47398E2F3}"/>
              </a:ext>
            </a:extLst>
          </p:cNvPr>
          <p:cNvSpPr>
            <a:spLocks noGrp="1"/>
          </p:cNvSpPr>
          <p:nvPr>
            <p:ph type="ftr" sz="quarter" idx="10"/>
          </p:nvPr>
        </p:nvSpPr>
        <p:spPr/>
        <p:txBody>
          <a:bodyPr/>
          <a:lstStyle/>
          <a:p>
            <a:endParaRPr lang="fr-FR"/>
          </a:p>
        </p:txBody>
      </p:sp>
      <p:sp>
        <p:nvSpPr>
          <p:cNvPr id="4" name="Espace réservé du numéro de diapositive 3">
            <a:extLst>
              <a:ext uri="{FF2B5EF4-FFF2-40B4-BE49-F238E27FC236}">
                <a16:creationId xmlns:a16="http://schemas.microsoft.com/office/drawing/2014/main" id="{CF969934-51D6-4224-B03C-201FA7262554}"/>
              </a:ext>
            </a:extLst>
          </p:cNvPr>
          <p:cNvSpPr>
            <a:spLocks noGrp="1"/>
          </p:cNvSpPr>
          <p:nvPr>
            <p:ph type="sldNum" sz="quarter" idx="11"/>
          </p:nvPr>
        </p:nvSpPr>
        <p:spPr/>
        <p:txBody>
          <a:bodyPr/>
          <a:lstStyle/>
          <a:p>
            <a:fld id="{EDD6480A-B622-4752-BDD4-14C508620FA8}" type="slidenum">
              <a:rPr lang="fr-FR" smtClean="0"/>
              <a:pPr/>
              <a:t>2</a:t>
            </a:fld>
            <a:endParaRPr lang="fr-FR" dirty="0"/>
          </a:p>
        </p:txBody>
      </p:sp>
      <p:sp>
        <p:nvSpPr>
          <p:cNvPr id="5" name="Titre 4">
            <a:extLst>
              <a:ext uri="{FF2B5EF4-FFF2-40B4-BE49-F238E27FC236}">
                <a16:creationId xmlns:a16="http://schemas.microsoft.com/office/drawing/2014/main" id="{5C8254E3-6F72-41F7-B189-FD5808895449}"/>
              </a:ext>
            </a:extLst>
          </p:cNvPr>
          <p:cNvSpPr>
            <a:spLocks noGrp="1"/>
          </p:cNvSpPr>
          <p:nvPr>
            <p:ph type="title"/>
          </p:nvPr>
        </p:nvSpPr>
        <p:spPr/>
        <p:txBody>
          <a:bodyPr>
            <a:noAutofit/>
          </a:bodyPr>
          <a:lstStyle/>
          <a:p>
            <a:r>
              <a:rPr lang="fr-FR" sz="2800" dirty="0"/>
              <a:t>Enjeux et objectifs de la mise en œuvre de la gestion en flux</a:t>
            </a:r>
          </a:p>
        </p:txBody>
      </p:sp>
      <p:sp>
        <p:nvSpPr>
          <p:cNvPr id="9" name="Espace réservé du contenu 7">
            <a:extLst>
              <a:ext uri="{FF2B5EF4-FFF2-40B4-BE49-F238E27FC236}">
                <a16:creationId xmlns:a16="http://schemas.microsoft.com/office/drawing/2014/main" id="{4C28B1C2-9987-471C-80B8-C1B03130A9A1}"/>
              </a:ext>
            </a:extLst>
          </p:cNvPr>
          <p:cNvSpPr txBox="1">
            <a:spLocks/>
          </p:cNvSpPr>
          <p:nvPr/>
        </p:nvSpPr>
        <p:spPr>
          <a:xfrm>
            <a:off x="6194854" y="1259999"/>
            <a:ext cx="5673146" cy="4764829"/>
          </a:xfrm>
          <a:prstGeom prst="rect">
            <a:avLst/>
          </a:prstGeom>
        </p:spPr>
        <p:txBody>
          <a:bodyPr vert="horz" lIns="36000" tIns="36000" rIns="36000" bIns="36000" rtlCol="0">
            <a:noAutofit/>
          </a:bodyPr>
          <a:lstStyle>
            <a:lvl1pPr marL="358775" indent="-358775" algn="l" defTabSz="914400" rtl="0" eaLnBrk="1" latinLnBrk="0" hangingPunct="1">
              <a:lnSpc>
                <a:spcPct val="100000"/>
              </a:lnSpc>
              <a:spcBef>
                <a:spcPts val="1200"/>
              </a:spcBef>
              <a:buClr>
                <a:schemeClr val="accent4"/>
              </a:buClr>
              <a:buSzPct val="100000"/>
              <a:buFontTx/>
              <a:buBlip>
                <a:blip r:embed="rId2"/>
              </a:buBlip>
              <a:defRPr lang="fr-FR" sz="2400" kern="1200">
                <a:solidFill>
                  <a:schemeClr val="tx1"/>
                </a:solidFill>
                <a:latin typeface="+mn-lt"/>
                <a:ea typeface="+mn-ea"/>
                <a:cs typeface="+mn-cs"/>
              </a:defRPr>
            </a:lvl1pPr>
            <a:lvl2pPr marL="630238" indent="-271463" algn="l" defTabSz="914400" rtl="0" eaLnBrk="1" latinLnBrk="0" hangingPunct="1">
              <a:lnSpc>
                <a:spcPct val="100000"/>
              </a:lnSpc>
              <a:spcBef>
                <a:spcPts val="1200"/>
              </a:spcBef>
              <a:buClr>
                <a:schemeClr val="accent1"/>
              </a:buClr>
              <a:buFont typeface="Wingdings" panose="05000000000000000000" pitchFamily="2" charset="2"/>
              <a:buChar char="§"/>
              <a:defRPr sz="1800" kern="1200">
                <a:solidFill>
                  <a:schemeClr val="tx1"/>
                </a:solidFill>
                <a:latin typeface="+mn-lt"/>
                <a:ea typeface="+mn-ea"/>
                <a:cs typeface="+mn-cs"/>
              </a:defRPr>
            </a:lvl2pPr>
            <a:lvl3pPr marL="893763" indent="-268288" algn="l" defTabSz="914400" rtl="0" eaLnBrk="1" latinLnBrk="0" hangingPunct="1">
              <a:lnSpc>
                <a:spcPct val="100000"/>
              </a:lnSpc>
              <a:spcBef>
                <a:spcPts val="1200"/>
              </a:spcBef>
              <a:buClr>
                <a:schemeClr val="accent1"/>
              </a:buClr>
              <a:buFont typeface="Calibri" panose="020F0502020204030204" pitchFamily="34" charset="0"/>
              <a:buChar char="-"/>
              <a:defRPr sz="1400" kern="1200">
                <a:solidFill>
                  <a:schemeClr val="tx1"/>
                </a:solidFill>
                <a:latin typeface="+mn-lt"/>
                <a:ea typeface="+mn-ea"/>
                <a:cs typeface="+mn-cs"/>
              </a:defRPr>
            </a:lvl3pPr>
            <a:lvl4pPr marL="1165225" indent="-228600" algn="l" defTabSz="914400" rtl="0" eaLnBrk="1" latinLnBrk="0" hangingPunct="1">
              <a:lnSpc>
                <a:spcPct val="100000"/>
              </a:lnSpc>
              <a:spcBef>
                <a:spcPts val="1200"/>
              </a:spcBef>
              <a:buClr>
                <a:schemeClr val="accent1"/>
              </a:buClr>
              <a:buFont typeface="Calibri" panose="020F0502020204030204" pitchFamily="34" charset="0"/>
              <a:buChar char="-"/>
              <a:defRPr sz="1100" kern="1200">
                <a:solidFill>
                  <a:schemeClr val="tx1"/>
                </a:solidFill>
                <a:latin typeface="+mn-lt"/>
                <a:ea typeface="+mn-ea"/>
                <a:cs typeface="+mn-cs"/>
              </a:defRPr>
            </a:lvl4pPr>
            <a:lvl5pPr marL="2057400" indent="-228600" algn="l" defTabSz="914400" rtl="0" eaLnBrk="1" latinLnBrk="0" hangingPunct="1">
              <a:lnSpc>
                <a:spcPct val="100000"/>
              </a:lnSpc>
              <a:spcBef>
                <a:spcPts val="1200"/>
              </a:spcBef>
              <a:buClr>
                <a:schemeClr val="accent1"/>
              </a:buClr>
              <a:buFont typeface="Wingdings" panose="05000000000000000000" pitchFamily="2" charset="2"/>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endParaRPr lang="fr-FR" sz="100" dirty="0"/>
          </a:p>
          <a:p>
            <a:pPr marL="0" indent="0" algn="just">
              <a:buNone/>
            </a:pPr>
            <a:endParaRPr lang="fr-FR" sz="1600" dirty="0"/>
          </a:p>
          <a:p>
            <a:pPr marL="0" indent="0" algn="just">
              <a:buNone/>
            </a:pPr>
            <a:r>
              <a:rPr lang="fr-FR" sz="1200" dirty="0"/>
              <a:t>Pour répondre avec plus d’efficacité à ces enjeux, mais aussi pour plus de simplicité, l’Etat a réformé en profondeur la gestion des attributions. </a:t>
            </a:r>
          </a:p>
          <a:p>
            <a:pPr marL="0" indent="0" algn="just">
              <a:buNone/>
            </a:pPr>
            <a:r>
              <a:rPr lang="fr-FR" sz="1200" dirty="0"/>
              <a:t>Il conforte notamment :</a:t>
            </a:r>
          </a:p>
          <a:p>
            <a:pPr indent="-182563" algn="just">
              <a:spcBef>
                <a:spcPts val="600"/>
              </a:spcBef>
              <a:buFontTx/>
              <a:buChar char="-"/>
            </a:pPr>
            <a:r>
              <a:rPr lang="fr-FR" sz="1200" dirty="0"/>
              <a:t>Les établissements publics de coopération intercommunales comme les chefs de file de la politique locale des attributions</a:t>
            </a:r>
          </a:p>
          <a:p>
            <a:pPr indent="-182563" algn="just">
              <a:spcBef>
                <a:spcPts val="600"/>
              </a:spcBef>
              <a:buFontTx/>
              <a:buChar char="-"/>
            </a:pPr>
            <a:r>
              <a:rPr lang="fr-FR" sz="1200" dirty="0"/>
              <a:t>Les bailleurs sociaux comme les responsables de la mise en œuvre de cette politique. </a:t>
            </a:r>
          </a:p>
          <a:p>
            <a:pPr marL="0" indent="0" algn="just">
              <a:buNone/>
            </a:pPr>
            <a:r>
              <a:rPr lang="fr-FR" sz="1200" dirty="0"/>
              <a:t>La loi Elan du 23 novembre 2018 prévoit deux nouveau outils au service de la politique du logement : la cotation de la demande et la gestion en flux des droits de réservation</a:t>
            </a:r>
          </a:p>
        </p:txBody>
      </p:sp>
    </p:spTree>
    <p:extLst>
      <p:ext uri="{BB962C8B-B14F-4D97-AF65-F5344CB8AC3E}">
        <p14:creationId xmlns:p14="http://schemas.microsoft.com/office/powerpoint/2010/main" val="2194945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7">
            <a:extLst>
              <a:ext uri="{FF2B5EF4-FFF2-40B4-BE49-F238E27FC236}">
                <a16:creationId xmlns:a16="http://schemas.microsoft.com/office/drawing/2014/main" id="{8DF5FF08-0DEE-401A-8F34-349D0AD21269}"/>
              </a:ext>
            </a:extLst>
          </p:cNvPr>
          <p:cNvSpPr>
            <a:spLocks noGrp="1"/>
          </p:cNvSpPr>
          <p:nvPr>
            <p:ph sz="half" idx="1"/>
          </p:nvPr>
        </p:nvSpPr>
        <p:spPr>
          <a:xfrm>
            <a:off x="324000" y="1260000"/>
            <a:ext cx="3600000" cy="600163"/>
          </a:xfrm>
        </p:spPr>
        <p:txBody>
          <a:bodyPr anchor="ctr">
            <a:noAutofit/>
          </a:bodyPr>
          <a:lstStyle/>
          <a:p>
            <a:pPr marL="625475" indent="0">
              <a:buNone/>
            </a:pPr>
            <a:r>
              <a:rPr lang="fr-FR" sz="1600" b="1" i="1" dirty="0">
                <a:solidFill>
                  <a:schemeClr val="tx2"/>
                </a:solidFill>
              </a:rPr>
              <a:t>Le principe des droits de réservation</a:t>
            </a:r>
          </a:p>
        </p:txBody>
      </p:sp>
      <p:sp>
        <p:nvSpPr>
          <p:cNvPr id="3" name="Espace réservé du pied de page 2">
            <a:extLst>
              <a:ext uri="{FF2B5EF4-FFF2-40B4-BE49-F238E27FC236}">
                <a16:creationId xmlns:a16="http://schemas.microsoft.com/office/drawing/2014/main" id="{51181E0E-5D32-4D5E-A6ED-81D47398E2F3}"/>
              </a:ext>
            </a:extLst>
          </p:cNvPr>
          <p:cNvSpPr>
            <a:spLocks noGrp="1"/>
          </p:cNvSpPr>
          <p:nvPr>
            <p:ph type="ftr" sz="quarter" idx="10"/>
          </p:nvPr>
        </p:nvSpPr>
        <p:spPr/>
        <p:txBody>
          <a:bodyPr/>
          <a:lstStyle/>
          <a:p>
            <a:endParaRPr lang="fr-FR"/>
          </a:p>
        </p:txBody>
      </p:sp>
      <p:sp>
        <p:nvSpPr>
          <p:cNvPr id="4" name="Espace réservé du numéro de diapositive 3">
            <a:extLst>
              <a:ext uri="{FF2B5EF4-FFF2-40B4-BE49-F238E27FC236}">
                <a16:creationId xmlns:a16="http://schemas.microsoft.com/office/drawing/2014/main" id="{CF969934-51D6-4224-B03C-201FA7262554}"/>
              </a:ext>
            </a:extLst>
          </p:cNvPr>
          <p:cNvSpPr>
            <a:spLocks noGrp="1"/>
          </p:cNvSpPr>
          <p:nvPr>
            <p:ph type="sldNum" sz="quarter" idx="11"/>
          </p:nvPr>
        </p:nvSpPr>
        <p:spPr/>
        <p:txBody>
          <a:bodyPr/>
          <a:lstStyle/>
          <a:p>
            <a:fld id="{EDD6480A-B622-4752-BDD4-14C508620FA8}" type="slidenum">
              <a:rPr lang="fr-FR" smtClean="0"/>
              <a:pPr/>
              <a:t>3</a:t>
            </a:fld>
            <a:endParaRPr lang="fr-FR"/>
          </a:p>
        </p:txBody>
      </p:sp>
      <p:sp>
        <p:nvSpPr>
          <p:cNvPr id="9" name="Espace réservé du contenu 7">
            <a:extLst>
              <a:ext uri="{FF2B5EF4-FFF2-40B4-BE49-F238E27FC236}">
                <a16:creationId xmlns:a16="http://schemas.microsoft.com/office/drawing/2014/main" id="{4C28B1C2-9987-471C-80B8-C1B03130A9A1}"/>
              </a:ext>
            </a:extLst>
          </p:cNvPr>
          <p:cNvSpPr txBox="1">
            <a:spLocks/>
          </p:cNvSpPr>
          <p:nvPr/>
        </p:nvSpPr>
        <p:spPr>
          <a:xfrm>
            <a:off x="4284000" y="1198617"/>
            <a:ext cx="3600000" cy="600163"/>
          </a:xfrm>
          <a:prstGeom prst="rect">
            <a:avLst/>
          </a:prstGeom>
        </p:spPr>
        <p:txBody>
          <a:bodyPr vert="horz" lIns="36000" tIns="36000" rIns="36000" bIns="36000" rtlCol="0" anchor="ctr">
            <a:noAutofit/>
          </a:bodyPr>
          <a:lstStyle>
            <a:lvl1pPr marL="358775" indent="-358775" algn="l" defTabSz="914400" rtl="0" eaLnBrk="1" latinLnBrk="0" hangingPunct="1">
              <a:lnSpc>
                <a:spcPct val="100000"/>
              </a:lnSpc>
              <a:spcBef>
                <a:spcPts val="1200"/>
              </a:spcBef>
              <a:buClr>
                <a:schemeClr val="accent4"/>
              </a:buClr>
              <a:buSzPct val="100000"/>
              <a:buFontTx/>
              <a:buBlip>
                <a:blip r:embed="rId2"/>
              </a:buBlip>
              <a:defRPr lang="fr-FR" sz="2400" kern="1200">
                <a:solidFill>
                  <a:schemeClr val="tx1"/>
                </a:solidFill>
                <a:latin typeface="+mn-lt"/>
                <a:ea typeface="+mn-ea"/>
                <a:cs typeface="+mn-cs"/>
              </a:defRPr>
            </a:lvl1pPr>
            <a:lvl2pPr marL="630238" indent="-271463" algn="l" defTabSz="914400" rtl="0" eaLnBrk="1" latinLnBrk="0" hangingPunct="1">
              <a:lnSpc>
                <a:spcPct val="100000"/>
              </a:lnSpc>
              <a:spcBef>
                <a:spcPts val="1200"/>
              </a:spcBef>
              <a:buClr>
                <a:schemeClr val="accent1"/>
              </a:buClr>
              <a:buFont typeface="Wingdings" panose="05000000000000000000" pitchFamily="2" charset="2"/>
              <a:buChar char="§"/>
              <a:defRPr sz="1800" kern="1200">
                <a:solidFill>
                  <a:schemeClr val="tx1"/>
                </a:solidFill>
                <a:latin typeface="+mn-lt"/>
                <a:ea typeface="+mn-ea"/>
                <a:cs typeface="+mn-cs"/>
              </a:defRPr>
            </a:lvl2pPr>
            <a:lvl3pPr marL="893763" indent="-268288" algn="l" defTabSz="914400" rtl="0" eaLnBrk="1" latinLnBrk="0" hangingPunct="1">
              <a:lnSpc>
                <a:spcPct val="100000"/>
              </a:lnSpc>
              <a:spcBef>
                <a:spcPts val="1200"/>
              </a:spcBef>
              <a:buClr>
                <a:schemeClr val="accent1"/>
              </a:buClr>
              <a:buFont typeface="Calibri" panose="020F0502020204030204" pitchFamily="34" charset="0"/>
              <a:buChar char="-"/>
              <a:defRPr sz="1400" kern="1200">
                <a:solidFill>
                  <a:schemeClr val="tx1"/>
                </a:solidFill>
                <a:latin typeface="+mn-lt"/>
                <a:ea typeface="+mn-ea"/>
                <a:cs typeface="+mn-cs"/>
              </a:defRPr>
            </a:lvl3pPr>
            <a:lvl4pPr marL="1165225" indent="-228600" algn="l" defTabSz="914400" rtl="0" eaLnBrk="1" latinLnBrk="0" hangingPunct="1">
              <a:lnSpc>
                <a:spcPct val="100000"/>
              </a:lnSpc>
              <a:spcBef>
                <a:spcPts val="1200"/>
              </a:spcBef>
              <a:buClr>
                <a:schemeClr val="accent1"/>
              </a:buClr>
              <a:buFont typeface="Calibri" panose="020F0502020204030204" pitchFamily="34" charset="0"/>
              <a:buChar char="-"/>
              <a:defRPr sz="1100" kern="1200">
                <a:solidFill>
                  <a:schemeClr val="tx1"/>
                </a:solidFill>
                <a:latin typeface="+mn-lt"/>
                <a:ea typeface="+mn-ea"/>
                <a:cs typeface="+mn-cs"/>
              </a:defRPr>
            </a:lvl4pPr>
            <a:lvl5pPr marL="2057400" indent="-228600" algn="l" defTabSz="914400" rtl="0" eaLnBrk="1" latinLnBrk="0" hangingPunct="1">
              <a:lnSpc>
                <a:spcPct val="100000"/>
              </a:lnSpc>
              <a:spcBef>
                <a:spcPts val="1200"/>
              </a:spcBef>
              <a:buClr>
                <a:schemeClr val="accent1"/>
              </a:buClr>
              <a:buFont typeface="Wingdings" panose="05000000000000000000" pitchFamily="2" charset="2"/>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25475" indent="0">
              <a:buNone/>
            </a:pPr>
            <a:r>
              <a:rPr lang="fr-FR" sz="1600" b="1" i="1" dirty="0">
                <a:solidFill>
                  <a:schemeClr val="tx2"/>
                </a:solidFill>
              </a:rPr>
              <a:t>Gestion en stock et gestion en flux</a:t>
            </a:r>
          </a:p>
        </p:txBody>
      </p:sp>
      <p:sp>
        <p:nvSpPr>
          <p:cNvPr id="10" name="Titre 4">
            <a:extLst>
              <a:ext uri="{FF2B5EF4-FFF2-40B4-BE49-F238E27FC236}">
                <a16:creationId xmlns:a16="http://schemas.microsoft.com/office/drawing/2014/main" id="{1DE51384-C147-4259-8BC3-0A00E05C9FF4}"/>
              </a:ext>
            </a:extLst>
          </p:cNvPr>
          <p:cNvSpPr>
            <a:spLocks noGrp="1"/>
          </p:cNvSpPr>
          <p:nvPr>
            <p:ph type="title"/>
          </p:nvPr>
        </p:nvSpPr>
        <p:spPr>
          <a:xfrm>
            <a:off x="324000" y="252000"/>
            <a:ext cx="11520000" cy="834366"/>
          </a:xfrm>
        </p:spPr>
        <p:txBody>
          <a:bodyPr>
            <a:noAutofit/>
          </a:bodyPr>
          <a:lstStyle/>
          <a:p>
            <a:r>
              <a:rPr lang="fr-FR" sz="2800" dirty="0"/>
              <a:t>Enjeux et objectifs de la mise en œuvre de la gestion en flux</a:t>
            </a:r>
          </a:p>
        </p:txBody>
      </p:sp>
      <p:sp>
        <p:nvSpPr>
          <p:cNvPr id="11" name="Espace réservé du contenu 7">
            <a:extLst>
              <a:ext uri="{FF2B5EF4-FFF2-40B4-BE49-F238E27FC236}">
                <a16:creationId xmlns:a16="http://schemas.microsoft.com/office/drawing/2014/main" id="{09E1F364-85C8-4A95-A4A3-B1D5AB2429E6}"/>
              </a:ext>
            </a:extLst>
          </p:cNvPr>
          <p:cNvSpPr txBox="1">
            <a:spLocks/>
          </p:cNvSpPr>
          <p:nvPr/>
        </p:nvSpPr>
        <p:spPr>
          <a:xfrm>
            <a:off x="8244000" y="1259999"/>
            <a:ext cx="3600000" cy="600163"/>
          </a:xfrm>
          <a:prstGeom prst="rect">
            <a:avLst/>
          </a:prstGeom>
        </p:spPr>
        <p:txBody>
          <a:bodyPr vert="horz" lIns="36000" tIns="36000" rIns="36000" bIns="36000" rtlCol="0" anchor="ctr">
            <a:noAutofit/>
          </a:bodyPr>
          <a:lstStyle>
            <a:lvl1pPr marL="358775" indent="-358775" algn="l" defTabSz="914400" rtl="0" eaLnBrk="1" latinLnBrk="0" hangingPunct="1">
              <a:lnSpc>
                <a:spcPct val="100000"/>
              </a:lnSpc>
              <a:spcBef>
                <a:spcPts val="1200"/>
              </a:spcBef>
              <a:buClr>
                <a:schemeClr val="accent4"/>
              </a:buClr>
              <a:buSzPct val="100000"/>
              <a:buFontTx/>
              <a:buBlip>
                <a:blip r:embed="rId2"/>
              </a:buBlip>
              <a:defRPr lang="fr-FR" sz="2400" kern="1200">
                <a:solidFill>
                  <a:schemeClr val="tx1"/>
                </a:solidFill>
                <a:latin typeface="+mn-lt"/>
                <a:ea typeface="+mn-ea"/>
                <a:cs typeface="+mn-cs"/>
              </a:defRPr>
            </a:lvl1pPr>
            <a:lvl2pPr marL="630238" indent="-271463" algn="l" defTabSz="914400" rtl="0" eaLnBrk="1" latinLnBrk="0" hangingPunct="1">
              <a:lnSpc>
                <a:spcPct val="100000"/>
              </a:lnSpc>
              <a:spcBef>
                <a:spcPts val="1200"/>
              </a:spcBef>
              <a:buClr>
                <a:schemeClr val="accent1"/>
              </a:buClr>
              <a:buFont typeface="Wingdings" panose="05000000000000000000" pitchFamily="2" charset="2"/>
              <a:buChar char="§"/>
              <a:defRPr sz="1800" kern="1200">
                <a:solidFill>
                  <a:schemeClr val="tx1"/>
                </a:solidFill>
                <a:latin typeface="+mn-lt"/>
                <a:ea typeface="+mn-ea"/>
                <a:cs typeface="+mn-cs"/>
              </a:defRPr>
            </a:lvl2pPr>
            <a:lvl3pPr marL="893763" indent="-268288" algn="l" defTabSz="914400" rtl="0" eaLnBrk="1" latinLnBrk="0" hangingPunct="1">
              <a:lnSpc>
                <a:spcPct val="100000"/>
              </a:lnSpc>
              <a:spcBef>
                <a:spcPts val="1200"/>
              </a:spcBef>
              <a:buClr>
                <a:schemeClr val="accent1"/>
              </a:buClr>
              <a:buFont typeface="Calibri" panose="020F0502020204030204" pitchFamily="34" charset="0"/>
              <a:buChar char="-"/>
              <a:defRPr sz="1400" kern="1200">
                <a:solidFill>
                  <a:schemeClr val="tx1"/>
                </a:solidFill>
                <a:latin typeface="+mn-lt"/>
                <a:ea typeface="+mn-ea"/>
                <a:cs typeface="+mn-cs"/>
              </a:defRPr>
            </a:lvl3pPr>
            <a:lvl4pPr marL="1165225" indent="-228600" algn="l" defTabSz="914400" rtl="0" eaLnBrk="1" latinLnBrk="0" hangingPunct="1">
              <a:lnSpc>
                <a:spcPct val="100000"/>
              </a:lnSpc>
              <a:spcBef>
                <a:spcPts val="1200"/>
              </a:spcBef>
              <a:buClr>
                <a:schemeClr val="accent1"/>
              </a:buClr>
              <a:buFont typeface="Calibri" panose="020F0502020204030204" pitchFamily="34" charset="0"/>
              <a:buChar char="-"/>
              <a:defRPr sz="1100" kern="1200">
                <a:solidFill>
                  <a:schemeClr val="tx1"/>
                </a:solidFill>
                <a:latin typeface="+mn-lt"/>
                <a:ea typeface="+mn-ea"/>
                <a:cs typeface="+mn-cs"/>
              </a:defRPr>
            </a:lvl4pPr>
            <a:lvl5pPr marL="2057400" indent="-228600" algn="l" defTabSz="914400" rtl="0" eaLnBrk="1" latinLnBrk="0" hangingPunct="1">
              <a:lnSpc>
                <a:spcPct val="100000"/>
              </a:lnSpc>
              <a:spcBef>
                <a:spcPts val="1200"/>
              </a:spcBef>
              <a:buClr>
                <a:schemeClr val="accent1"/>
              </a:buClr>
              <a:buFont typeface="Wingdings" panose="05000000000000000000" pitchFamily="2" charset="2"/>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25475" indent="0">
              <a:buNone/>
            </a:pPr>
            <a:r>
              <a:rPr lang="fr-FR" sz="1600" b="1" i="1" dirty="0">
                <a:solidFill>
                  <a:schemeClr val="tx2"/>
                </a:solidFill>
              </a:rPr>
              <a:t>La réforme introduite par la loi Elan</a:t>
            </a:r>
          </a:p>
        </p:txBody>
      </p:sp>
      <p:sp>
        <p:nvSpPr>
          <p:cNvPr id="12" name="Rectangle 11">
            <a:extLst>
              <a:ext uri="{FF2B5EF4-FFF2-40B4-BE49-F238E27FC236}">
                <a16:creationId xmlns:a16="http://schemas.microsoft.com/office/drawing/2014/main" id="{D01810BC-0642-4A98-AADC-B3DB56596E73}"/>
              </a:ext>
            </a:extLst>
          </p:cNvPr>
          <p:cNvSpPr/>
          <p:nvPr/>
        </p:nvSpPr>
        <p:spPr>
          <a:xfrm>
            <a:off x="11277600" y="3914274"/>
            <a:ext cx="914400" cy="254085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extBox 7">
            <a:extLst>
              <a:ext uri="{FF2B5EF4-FFF2-40B4-BE49-F238E27FC236}">
                <a16:creationId xmlns:a16="http://schemas.microsoft.com/office/drawing/2014/main" id="{A34D1A64-CE4F-4A85-89FE-EFDA82CEB1EC}"/>
              </a:ext>
            </a:extLst>
          </p:cNvPr>
          <p:cNvSpPr txBox="1"/>
          <p:nvPr/>
        </p:nvSpPr>
        <p:spPr>
          <a:xfrm>
            <a:off x="324000" y="1259999"/>
            <a:ext cx="614271" cy="600164"/>
          </a:xfrm>
          <a:prstGeom prst="rect">
            <a:avLst/>
          </a:prstGeom>
          <a:noFill/>
        </p:spPr>
        <p:txBody>
          <a:bodyPr wrap="none" rtlCol="0">
            <a:spAutoFit/>
          </a:bodyPr>
          <a:lstStyle/>
          <a:p>
            <a:r>
              <a:rPr lang="en-US" sz="3300" b="1" dirty="0">
                <a:solidFill>
                  <a:schemeClr val="tx2"/>
                </a:solidFill>
              </a:rPr>
              <a:t>01</a:t>
            </a:r>
          </a:p>
        </p:txBody>
      </p:sp>
      <p:sp>
        <p:nvSpPr>
          <p:cNvPr id="14" name="TextBox 7">
            <a:extLst>
              <a:ext uri="{FF2B5EF4-FFF2-40B4-BE49-F238E27FC236}">
                <a16:creationId xmlns:a16="http://schemas.microsoft.com/office/drawing/2014/main" id="{893AD290-7F10-49A1-B0F7-38E475C4B3B1}"/>
              </a:ext>
            </a:extLst>
          </p:cNvPr>
          <p:cNvSpPr txBox="1"/>
          <p:nvPr/>
        </p:nvSpPr>
        <p:spPr>
          <a:xfrm>
            <a:off x="4284000" y="1259999"/>
            <a:ext cx="614271" cy="600164"/>
          </a:xfrm>
          <a:prstGeom prst="rect">
            <a:avLst/>
          </a:prstGeom>
          <a:noFill/>
        </p:spPr>
        <p:txBody>
          <a:bodyPr wrap="none" rtlCol="0">
            <a:spAutoFit/>
          </a:bodyPr>
          <a:lstStyle/>
          <a:p>
            <a:r>
              <a:rPr lang="en-US" sz="3300" b="1" dirty="0">
                <a:solidFill>
                  <a:schemeClr val="tx2"/>
                </a:solidFill>
              </a:rPr>
              <a:t>02</a:t>
            </a:r>
          </a:p>
        </p:txBody>
      </p:sp>
      <p:sp>
        <p:nvSpPr>
          <p:cNvPr id="15" name="TextBox 7">
            <a:extLst>
              <a:ext uri="{FF2B5EF4-FFF2-40B4-BE49-F238E27FC236}">
                <a16:creationId xmlns:a16="http://schemas.microsoft.com/office/drawing/2014/main" id="{4C49C4D4-62AD-41A2-BFBD-EADE46E3C443}"/>
              </a:ext>
            </a:extLst>
          </p:cNvPr>
          <p:cNvSpPr txBox="1"/>
          <p:nvPr/>
        </p:nvSpPr>
        <p:spPr>
          <a:xfrm>
            <a:off x="8244000" y="1259999"/>
            <a:ext cx="614271" cy="600164"/>
          </a:xfrm>
          <a:prstGeom prst="rect">
            <a:avLst/>
          </a:prstGeom>
          <a:noFill/>
        </p:spPr>
        <p:txBody>
          <a:bodyPr wrap="none" rtlCol="0">
            <a:spAutoFit/>
          </a:bodyPr>
          <a:lstStyle/>
          <a:p>
            <a:r>
              <a:rPr lang="en-US" sz="3300" b="1" dirty="0">
                <a:solidFill>
                  <a:schemeClr val="tx2"/>
                </a:solidFill>
              </a:rPr>
              <a:t>03</a:t>
            </a:r>
          </a:p>
        </p:txBody>
      </p:sp>
      <p:sp>
        <p:nvSpPr>
          <p:cNvPr id="7" name="Rectangle 6">
            <a:extLst>
              <a:ext uri="{FF2B5EF4-FFF2-40B4-BE49-F238E27FC236}">
                <a16:creationId xmlns:a16="http://schemas.microsoft.com/office/drawing/2014/main" id="{106875CD-0D70-49BF-BCB9-BCAB29873F97}"/>
              </a:ext>
            </a:extLst>
          </p:cNvPr>
          <p:cNvSpPr/>
          <p:nvPr/>
        </p:nvSpPr>
        <p:spPr>
          <a:xfrm>
            <a:off x="324000" y="1860162"/>
            <a:ext cx="3600000" cy="3539430"/>
          </a:xfrm>
          <a:prstGeom prst="rect">
            <a:avLst/>
          </a:prstGeom>
        </p:spPr>
        <p:txBody>
          <a:bodyPr>
            <a:spAutoFit/>
          </a:bodyPr>
          <a:lstStyle/>
          <a:p>
            <a:pPr algn="just">
              <a:spcBef>
                <a:spcPts val="1200"/>
              </a:spcBef>
            </a:pPr>
            <a:r>
              <a:rPr lang="fr-FR" sz="1200" dirty="0"/>
              <a:t>Un logement social est construit avec une aide de la collectivité publique directe (subventions) ou indirecte (dispositifs fiscaux). </a:t>
            </a:r>
          </a:p>
          <a:p>
            <a:pPr algn="just">
              <a:spcBef>
                <a:spcPts val="1200"/>
              </a:spcBef>
            </a:pPr>
            <a:r>
              <a:rPr lang="fr-FR" sz="1200" dirty="0"/>
              <a:t>Les personnes morales réservataires (collectivités locales, État, Action Logement, employeurs…) peuvent ainsi contracter </a:t>
            </a:r>
            <a:r>
              <a:rPr lang="fr-FR" sz="1200" b="1" dirty="0">
                <a:solidFill>
                  <a:schemeClr val="tx2"/>
                </a:solidFill>
              </a:rPr>
              <a:t>des droits de réservation de logements sociaux </a:t>
            </a:r>
            <a:r>
              <a:rPr lang="fr-FR" sz="1200" dirty="0"/>
              <a:t>auprès des organismes de logement social en contrepartie d’un apport de terrain, d’un financement ou d’une garantie d’emprunt. </a:t>
            </a:r>
          </a:p>
          <a:p>
            <a:pPr algn="just">
              <a:spcBef>
                <a:spcPts val="1200"/>
              </a:spcBef>
            </a:pPr>
            <a:r>
              <a:rPr lang="fr-FR" sz="1200" dirty="0"/>
              <a:t>Ces droits s’exercent lors d’une mise en location initiale ou ultérieure. Ces droits de réservation sont formalisés dans </a:t>
            </a:r>
            <a:r>
              <a:rPr lang="fr-FR" sz="1200" b="1" dirty="0">
                <a:solidFill>
                  <a:schemeClr val="tx2"/>
                </a:solidFill>
              </a:rPr>
              <a:t>une convention de réservation signée par le bailleur social et le réservataire </a:t>
            </a:r>
            <a:r>
              <a:rPr lang="fr-FR" sz="1200" dirty="0"/>
              <a:t>qui définit les modalités pratiques de la mise à disposition des logements du parc social, ainsi que les droits et obligations de chaque signataire (typologie de logements, communication, délais, suivi, etc.).</a:t>
            </a:r>
          </a:p>
        </p:txBody>
      </p:sp>
      <p:sp>
        <p:nvSpPr>
          <p:cNvPr id="16" name="Rectangle 15">
            <a:extLst>
              <a:ext uri="{FF2B5EF4-FFF2-40B4-BE49-F238E27FC236}">
                <a16:creationId xmlns:a16="http://schemas.microsoft.com/office/drawing/2014/main" id="{DD79B7F4-94F9-460D-8C6C-B288274658D8}"/>
              </a:ext>
            </a:extLst>
          </p:cNvPr>
          <p:cNvSpPr/>
          <p:nvPr/>
        </p:nvSpPr>
        <p:spPr>
          <a:xfrm>
            <a:off x="4284000" y="1798780"/>
            <a:ext cx="3600000" cy="4878259"/>
          </a:xfrm>
          <a:prstGeom prst="rect">
            <a:avLst/>
          </a:prstGeom>
        </p:spPr>
        <p:txBody>
          <a:bodyPr>
            <a:spAutoFit/>
          </a:bodyPr>
          <a:lstStyle/>
          <a:p>
            <a:pPr indent="-182563" algn="just">
              <a:spcBef>
                <a:spcPts val="1200"/>
              </a:spcBef>
              <a:buFontTx/>
              <a:buChar char="-"/>
            </a:pPr>
            <a:r>
              <a:rPr lang="fr-FR" sz="1200" b="1" dirty="0">
                <a:solidFill>
                  <a:schemeClr val="tx2"/>
                </a:solidFill>
              </a:rPr>
              <a:t>La gestion en stock </a:t>
            </a:r>
            <a:r>
              <a:rPr lang="fr-FR" sz="1200" dirty="0"/>
              <a:t>porte sur des logements identifiés dans des programmes. </a:t>
            </a:r>
          </a:p>
          <a:p>
            <a:pPr marL="176212" indent="0" algn="just">
              <a:spcBef>
                <a:spcPts val="600"/>
              </a:spcBef>
              <a:buNone/>
            </a:pPr>
            <a:r>
              <a:rPr lang="fr-FR" sz="1200" dirty="0"/>
              <a:t>Ce mode de gestion du contingent par le réservataire consiste à identifier des logements qui, lorsqu’ils sont libérés ou livrés, sont mis à la disposition du réservataire afin qu’il puisse proposer des candidats sur ces logements. </a:t>
            </a:r>
          </a:p>
          <a:p>
            <a:pPr marL="176212" indent="0" algn="just">
              <a:spcBef>
                <a:spcPts val="600"/>
              </a:spcBef>
              <a:buNone/>
            </a:pPr>
            <a:r>
              <a:rPr lang="fr-FR" sz="1200" dirty="0"/>
              <a:t>Avec la gestion en stock, l’offre disponible pour un réservataire est tributaire de l’historique des programmes, ce qui constitue une rigidité, freinant notamment la mobilité résidentielle et la mixité sociale. En effet, un logement libéré peut ne pas répondre à la demande de logement du fait de sa localisation, de sa typologie, de son loyer alors qu’il aurait pu répondre à une demande émanant d’un autre contingent. </a:t>
            </a:r>
            <a:endParaRPr lang="fr-FR" sz="1200" b="1" dirty="0">
              <a:solidFill>
                <a:schemeClr val="tx2"/>
              </a:solidFill>
            </a:endParaRPr>
          </a:p>
          <a:p>
            <a:pPr indent="-182563" algn="just">
              <a:spcBef>
                <a:spcPts val="1200"/>
              </a:spcBef>
              <a:buFontTx/>
              <a:buChar char="-"/>
            </a:pPr>
            <a:r>
              <a:rPr lang="fr-FR" sz="1200" b="1" dirty="0">
                <a:solidFill>
                  <a:schemeClr val="tx2"/>
                </a:solidFill>
              </a:rPr>
              <a:t>La gestion en flux </a:t>
            </a:r>
            <a:r>
              <a:rPr lang="fr-FR" sz="1200" dirty="0"/>
              <a:t>porte sur l’ensemble du patrimoine de logements locatifs du bailleur à l’échelle du département ou de la collectivité lorsque celle-ci dispose de droits de réservation. </a:t>
            </a:r>
          </a:p>
          <a:p>
            <a:pPr marL="176212" indent="0" algn="just">
              <a:spcBef>
                <a:spcPts val="600"/>
              </a:spcBef>
              <a:buNone/>
            </a:pPr>
            <a:r>
              <a:rPr lang="fr-FR" sz="1200" dirty="0"/>
              <a:t>Les réservations portent sur un flux annuel de logements disponibles à la location</a:t>
            </a:r>
          </a:p>
          <a:p>
            <a:pPr indent="-182563" algn="just">
              <a:spcBef>
                <a:spcPts val="1200"/>
              </a:spcBef>
              <a:buFontTx/>
              <a:buChar char="-"/>
            </a:pPr>
            <a:endParaRPr lang="fr-FR" sz="1200" dirty="0"/>
          </a:p>
        </p:txBody>
      </p:sp>
      <p:sp>
        <p:nvSpPr>
          <p:cNvPr id="17" name="Rectangle 16">
            <a:extLst>
              <a:ext uri="{FF2B5EF4-FFF2-40B4-BE49-F238E27FC236}">
                <a16:creationId xmlns:a16="http://schemas.microsoft.com/office/drawing/2014/main" id="{9AC081A2-FF86-4EEE-B9AD-80023D22203D}"/>
              </a:ext>
            </a:extLst>
          </p:cNvPr>
          <p:cNvSpPr/>
          <p:nvPr/>
        </p:nvSpPr>
        <p:spPr>
          <a:xfrm>
            <a:off x="8244000" y="1860162"/>
            <a:ext cx="3600000" cy="1538883"/>
          </a:xfrm>
          <a:prstGeom prst="rect">
            <a:avLst/>
          </a:prstGeom>
        </p:spPr>
        <p:txBody>
          <a:bodyPr>
            <a:spAutoFit/>
          </a:bodyPr>
          <a:lstStyle/>
          <a:p>
            <a:pPr algn="just">
              <a:spcBef>
                <a:spcPts val="1200"/>
              </a:spcBef>
            </a:pPr>
            <a:r>
              <a:rPr lang="fr-FR" sz="1200" dirty="0"/>
              <a:t>La loi Elan généralise la gestion en flux annuel des droits de réservation des logements locatifs sociaux. Sauf pour quelques réservataires très spécifiques, elle s’applique de manière obligatoire à toutes les réservations de logements sociaux, quel que soit le territoire et quel que soit le réservataire. </a:t>
            </a:r>
          </a:p>
          <a:p>
            <a:pPr algn="just">
              <a:spcBef>
                <a:spcPts val="1200"/>
              </a:spcBef>
            </a:pPr>
            <a:r>
              <a:rPr lang="fr-FR" sz="1200" dirty="0"/>
              <a:t>La gestion en stock est apparue comme un facteur de rigidité pour la gestion du parc social alors que les caractéristiques de ce parc, le profil des demandeurs, les obligations en matière de logement en faveur des publics prioritaires et les objectifs de mixité sociale évoluent.</a:t>
            </a:r>
          </a:p>
        </p:txBody>
      </p:sp>
    </p:spTree>
    <p:extLst>
      <p:ext uri="{BB962C8B-B14F-4D97-AF65-F5344CB8AC3E}">
        <p14:creationId xmlns:p14="http://schemas.microsoft.com/office/powerpoint/2010/main" val="1699248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7">
            <a:extLst>
              <a:ext uri="{FF2B5EF4-FFF2-40B4-BE49-F238E27FC236}">
                <a16:creationId xmlns:a16="http://schemas.microsoft.com/office/drawing/2014/main" id="{8DF5FF08-0DEE-401A-8F34-349D0AD21269}"/>
              </a:ext>
            </a:extLst>
          </p:cNvPr>
          <p:cNvSpPr>
            <a:spLocks noGrp="1"/>
          </p:cNvSpPr>
          <p:nvPr>
            <p:ph sz="half" idx="1"/>
          </p:nvPr>
        </p:nvSpPr>
        <p:spPr>
          <a:xfrm>
            <a:off x="324000" y="1260000"/>
            <a:ext cx="3600000" cy="600163"/>
          </a:xfrm>
        </p:spPr>
        <p:txBody>
          <a:bodyPr anchor="ctr">
            <a:noAutofit/>
          </a:bodyPr>
          <a:lstStyle/>
          <a:p>
            <a:pPr marL="625475" indent="0">
              <a:buNone/>
            </a:pPr>
            <a:r>
              <a:rPr lang="fr-FR" sz="1600" b="1" i="1" dirty="0">
                <a:solidFill>
                  <a:schemeClr val="tx2"/>
                </a:solidFill>
              </a:rPr>
              <a:t>Les objectifs de la gestion en flux</a:t>
            </a:r>
          </a:p>
        </p:txBody>
      </p:sp>
      <p:sp>
        <p:nvSpPr>
          <p:cNvPr id="3" name="Espace réservé du pied de page 2">
            <a:extLst>
              <a:ext uri="{FF2B5EF4-FFF2-40B4-BE49-F238E27FC236}">
                <a16:creationId xmlns:a16="http://schemas.microsoft.com/office/drawing/2014/main" id="{51181E0E-5D32-4D5E-A6ED-81D47398E2F3}"/>
              </a:ext>
            </a:extLst>
          </p:cNvPr>
          <p:cNvSpPr>
            <a:spLocks noGrp="1"/>
          </p:cNvSpPr>
          <p:nvPr>
            <p:ph type="ftr" sz="quarter" idx="10"/>
          </p:nvPr>
        </p:nvSpPr>
        <p:spPr/>
        <p:txBody>
          <a:bodyPr/>
          <a:lstStyle/>
          <a:p>
            <a:endParaRPr lang="fr-FR"/>
          </a:p>
        </p:txBody>
      </p:sp>
      <p:sp>
        <p:nvSpPr>
          <p:cNvPr id="4" name="Espace réservé du numéro de diapositive 3">
            <a:extLst>
              <a:ext uri="{FF2B5EF4-FFF2-40B4-BE49-F238E27FC236}">
                <a16:creationId xmlns:a16="http://schemas.microsoft.com/office/drawing/2014/main" id="{CF969934-51D6-4224-B03C-201FA7262554}"/>
              </a:ext>
            </a:extLst>
          </p:cNvPr>
          <p:cNvSpPr>
            <a:spLocks noGrp="1"/>
          </p:cNvSpPr>
          <p:nvPr>
            <p:ph type="sldNum" sz="quarter" idx="11"/>
          </p:nvPr>
        </p:nvSpPr>
        <p:spPr/>
        <p:txBody>
          <a:bodyPr/>
          <a:lstStyle/>
          <a:p>
            <a:fld id="{EDD6480A-B622-4752-BDD4-14C508620FA8}" type="slidenum">
              <a:rPr lang="fr-FR" smtClean="0"/>
              <a:pPr/>
              <a:t>4</a:t>
            </a:fld>
            <a:endParaRPr lang="fr-FR"/>
          </a:p>
        </p:txBody>
      </p:sp>
      <p:sp>
        <p:nvSpPr>
          <p:cNvPr id="9" name="Espace réservé du contenu 7">
            <a:extLst>
              <a:ext uri="{FF2B5EF4-FFF2-40B4-BE49-F238E27FC236}">
                <a16:creationId xmlns:a16="http://schemas.microsoft.com/office/drawing/2014/main" id="{4C28B1C2-9987-471C-80B8-C1B03130A9A1}"/>
              </a:ext>
            </a:extLst>
          </p:cNvPr>
          <p:cNvSpPr txBox="1">
            <a:spLocks/>
          </p:cNvSpPr>
          <p:nvPr/>
        </p:nvSpPr>
        <p:spPr>
          <a:xfrm>
            <a:off x="4284000" y="1259999"/>
            <a:ext cx="3600000" cy="600163"/>
          </a:xfrm>
          <a:prstGeom prst="rect">
            <a:avLst/>
          </a:prstGeom>
        </p:spPr>
        <p:txBody>
          <a:bodyPr vert="horz" lIns="36000" tIns="36000" rIns="36000" bIns="36000" rtlCol="0" anchor="ctr">
            <a:noAutofit/>
          </a:bodyPr>
          <a:lstStyle>
            <a:lvl1pPr marL="358775" indent="-358775" algn="l" defTabSz="914400" rtl="0" eaLnBrk="1" latinLnBrk="0" hangingPunct="1">
              <a:lnSpc>
                <a:spcPct val="100000"/>
              </a:lnSpc>
              <a:spcBef>
                <a:spcPts val="1200"/>
              </a:spcBef>
              <a:buClr>
                <a:schemeClr val="accent4"/>
              </a:buClr>
              <a:buSzPct val="100000"/>
              <a:buFontTx/>
              <a:buBlip>
                <a:blip r:embed="rId2"/>
              </a:buBlip>
              <a:defRPr lang="fr-FR" sz="2400" kern="1200">
                <a:solidFill>
                  <a:schemeClr val="tx1"/>
                </a:solidFill>
                <a:latin typeface="+mn-lt"/>
                <a:ea typeface="+mn-ea"/>
                <a:cs typeface="+mn-cs"/>
              </a:defRPr>
            </a:lvl1pPr>
            <a:lvl2pPr marL="630238" indent="-271463" algn="l" defTabSz="914400" rtl="0" eaLnBrk="1" latinLnBrk="0" hangingPunct="1">
              <a:lnSpc>
                <a:spcPct val="100000"/>
              </a:lnSpc>
              <a:spcBef>
                <a:spcPts val="1200"/>
              </a:spcBef>
              <a:buClr>
                <a:schemeClr val="accent1"/>
              </a:buClr>
              <a:buFont typeface="Wingdings" panose="05000000000000000000" pitchFamily="2" charset="2"/>
              <a:buChar char="§"/>
              <a:defRPr sz="1800" kern="1200">
                <a:solidFill>
                  <a:schemeClr val="tx1"/>
                </a:solidFill>
                <a:latin typeface="+mn-lt"/>
                <a:ea typeface="+mn-ea"/>
                <a:cs typeface="+mn-cs"/>
              </a:defRPr>
            </a:lvl2pPr>
            <a:lvl3pPr marL="893763" indent="-268288" algn="l" defTabSz="914400" rtl="0" eaLnBrk="1" latinLnBrk="0" hangingPunct="1">
              <a:lnSpc>
                <a:spcPct val="100000"/>
              </a:lnSpc>
              <a:spcBef>
                <a:spcPts val="1200"/>
              </a:spcBef>
              <a:buClr>
                <a:schemeClr val="accent1"/>
              </a:buClr>
              <a:buFont typeface="Calibri" panose="020F0502020204030204" pitchFamily="34" charset="0"/>
              <a:buChar char="-"/>
              <a:defRPr sz="1400" kern="1200">
                <a:solidFill>
                  <a:schemeClr val="tx1"/>
                </a:solidFill>
                <a:latin typeface="+mn-lt"/>
                <a:ea typeface="+mn-ea"/>
                <a:cs typeface="+mn-cs"/>
              </a:defRPr>
            </a:lvl3pPr>
            <a:lvl4pPr marL="1165225" indent="-228600" algn="l" defTabSz="914400" rtl="0" eaLnBrk="1" latinLnBrk="0" hangingPunct="1">
              <a:lnSpc>
                <a:spcPct val="100000"/>
              </a:lnSpc>
              <a:spcBef>
                <a:spcPts val="1200"/>
              </a:spcBef>
              <a:buClr>
                <a:schemeClr val="accent1"/>
              </a:buClr>
              <a:buFont typeface="Calibri" panose="020F0502020204030204" pitchFamily="34" charset="0"/>
              <a:buChar char="-"/>
              <a:defRPr sz="1100" kern="1200">
                <a:solidFill>
                  <a:schemeClr val="tx1"/>
                </a:solidFill>
                <a:latin typeface="+mn-lt"/>
                <a:ea typeface="+mn-ea"/>
                <a:cs typeface="+mn-cs"/>
              </a:defRPr>
            </a:lvl4pPr>
            <a:lvl5pPr marL="2057400" indent="-228600" algn="l" defTabSz="914400" rtl="0" eaLnBrk="1" latinLnBrk="0" hangingPunct="1">
              <a:lnSpc>
                <a:spcPct val="100000"/>
              </a:lnSpc>
              <a:spcBef>
                <a:spcPts val="1200"/>
              </a:spcBef>
              <a:buClr>
                <a:schemeClr val="accent1"/>
              </a:buClr>
              <a:buFont typeface="Wingdings" panose="05000000000000000000" pitchFamily="2" charset="2"/>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25475" indent="0">
              <a:buNone/>
            </a:pPr>
            <a:r>
              <a:rPr lang="fr-FR" sz="1600" b="1" i="1" dirty="0">
                <a:solidFill>
                  <a:schemeClr val="tx2"/>
                </a:solidFill>
              </a:rPr>
              <a:t>Les exceptions à la mise en œuvre de la gestion en flux</a:t>
            </a:r>
          </a:p>
        </p:txBody>
      </p:sp>
      <p:sp>
        <p:nvSpPr>
          <p:cNvPr id="10" name="Titre 4">
            <a:extLst>
              <a:ext uri="{FF2B5EF4-FFF2-40B4-BE49-F238E27FC236}">
                <a16:creationId xmlns:a16="http://schemas.microsoft.com/office/drawing/2014/main" id="{1DE51384-C147-4259-8BC3-0A00E05C9FF4}"/>
              </a:ext>
            </a:extLst>
          </p:cNvPr>
          <p:cNvSpPr>
            <a:spLocks noGrp="1"/>
          </p:cNvSpPr>
          <p:nvPr>
            <p:ph type="title"/>
          </p:nvPr>
        </p:nvSpPr>
        <p:spPr>
          <a:xfrm>
            <a:off x="324000" y="252000"/>
            <a:ext cx="11520000" cy="834366"/>
          </a:xfrm>
        </p:spPr>
        <p:txBody>
          <a:bodyPr>
            <a:noAutofit/>
          </a:bodyPr>
          <a:lstStyle/>
          <a:p>
            <a:r>
              <a:rPr lang="fr-FR" sz="2800" dirty="0"/>
              <a:t>Enjeux et objectifs de la mise en œuvre de la gestion en flux</a:t>
            </a:r>
          </a:p>
        </p:txBody>
      </p:sp>
      <p:sp>
        <p:nvSpPr>
          <p:cNvPr id="11" name="Espace réservé du contenu 7">
            <a:extLst>
              <a:ext uri="{FF2B5EF4-FFF2-40B4-BE49-F238E27FC236}">
                <a16:creationId xmlns:a16="http://schemas.microsoft.com/office/drawing/2014/main" id="{09E1F364-85C8-4A95-A4A3-B1D5AB2429E6}"/>
              </a:ext>
            </a:extLst>
          </p:cNvPr>
          <p:cNvSpPr txBox="1">
            <a:spLocks/>
          </p:cNvSpPr>
          <p:nvPr/>
        </p:nvSpPr>
        <p:spPr>
          <a:xfrm>
            <a:off x="8244000" y="1259999"/>
            <a:ext cx="3600000" cy="600163"/>
          </a:xfrm>
          <a:prstGeom prst="rect">
            <a:avLst/>
          </a:prstGeom>
        </p:spPr>
        <p:txBody>
          <a:bodyPr vert="horz" lIns="36000" tIns="36000" rIns="36000" bIns="36000" rtlCol="0" anchor="ctr">
            <a:noAutofit/>
          </a:bodyPr>
          <a:lstStyle>
            <a:lvl1pPr marL="358775" indent="-358775" algn="l" defTabSz="914400" rtl="0" eaLnBrk="1" latinLnBrk="0" hangingPunct="1">
              <a:lnSpc>
                <a:spcPct val="100000"/>
              </a:lnSpc>
              <a:spcBef>
                <a:spcPts val="1200"/>
              </a:spcBef>
              <a:buClr>
                <a:schemeClr val="accent4"/>
              </a:buClr>
              <a:buSzPct val="100000"/>
              <a:buFontTx/>
              <a:buBlip>
                <a:blip r:embed="rId2"/>
              </a:buBlip>
              <a:defRPr lang="fr-FR" sz="2400" kern="1200">
                <a:solidFill>
                  <a:schemeClr val="tx1"/>
                </a:solidFill>
                <a:latin typeface="+mn-lt"/>
                <a:ea typeface="+mn-ea"/>
                <a:cs typeface="+mn-cs"/>
              </a:defRPr>
            </a:lvl1pPr>
            <a:lvl2pPr marL="630238" indent="-271463" algn="l" defTabSz="914400" rtl="0" eaLnBrk="1" latinLnBrk="0" hangingPunct="1">
              <a:lnSpc>
                <a:spcPct val="100000"/>
              </a:lnSpc>
              <a:spcBef>
                <a:spcPts val="1200"/>
              </a:spcBef>
              <a:buClr>
                <a:schemeClr val="accent1"/>
              </a:buClr>
              <a:buFont typeface="Wingdings" panose="05000000000000000000" pitchFamily="2" charset="2"/>
              <a:buChar char="§"/>
              <a:defRPr sz="1800" kern="1200">
                <a:solidFill>
                  <a:schemeClr val="tx1"/>
                </a:solidFill>
                <a:latin typeface="+mn-lt"/>
                <a:ea typeface="+mn-ea"/>
                <a:cs typeface="+mn-cs"/>
              </a:defRPr>
            </a:lvl2pPr>
            <a:lvl3pPr marL="893763" indent="-268288" algn="l" defTabSz="914400" rtl="0" eaLnBrk="1" latinLnBrk="0" hangingPunct="1">
              <a:lnSpc>
                <a:spcPct val="100000"/>
              </a:lnSpc>
              <a:spcBef>
                <a:spcPts val="1200"/>
              </a:spcBef>
              <a:buClr>
                <a:schemeClr val="accent1"/>
              </a:buClr>
              <a:buFont typeface="Calibri" panose="020F0502020204030204" pitchFamily="34" charset="0"/>
              <a:buChar char="-"/>
              <a:defRPr sz="1400" kern="1200">
                <a:solidFill>
                  <a:schemeClr val="tx1"/>
                </a:solidFill>
                <a:latin typeface="+mn-lt"/>
                <a:ea typeface="+mn-ea"/>
                <a:cs typeface="+mn-cs"/>
              </a:defRPr>
            </a:lvl3pPr>
            <a:lvl4pPr marL="1165225" indent="-228600" algn="l" defTabSz="914400" rtl="0" eaLnBrk="1" latinLnBrk="0" hangingPunct="1">
              <a:lnSpc>
                <a:spcPct val="100000"/>
              </a:lnSpc>
              <a:spcBef>
                <a:spcPts val="1200"/>
              </a:spcBef>
              <a:buClr>
                <a:schemeClr val="accent1"/>
              </a:buClr>
              <a:buFont typeface="Calibri" panose="020F0502020204030204" pitchFamily="34" charset="0"/>
              <a:buChar char="-"/>
              <a:defRPr sz="1100" kern="1200">
                <a:solidFill>
                  <a:schemeClr val="tx1"/>
                </a:solidFill>
                <a:latin typeface="+mn-lt"/>
                <a:ea typeface="+mn-ea"/>
                <a:cs typeface="+mn-cs"/>
              </a:defRPr>
            </a:lvl4pPr>
            <a:lvl5pPr marL="2057400" indent="-228600" algn="l" defTabSz="914400" rtl="0" eaLnBrk="1" latinLnBrk="0" hangingPunct="1">
              <a:lnSpc>
                <a:spcPct val="100000"/>
              </a:lnSpc>
              <a:spcBef>
                <a:spcPts val="1200"/>
              </a:spcBef>
              <a:buClr>
                <a:schemeClr val="accent1"/>
              </a:buClr>
              <a:buFont typeface="Wingdings" panose="05000000000000000000" pitchFamily="2" charset="2"/>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25475" indent="0">
              <a:buNone/>
            </a:pPr>
            <a:r>
              <a:rPr lang="fr-FR" sz="1600" b="1" i="1" dirty="0">
                <a:solidFill>
                  <a:schemeClr val="tx2"/>
                </a:solidFill>
              </a:rPr>
              <a:t>Le calendrier de mise en œuvre de la gestion en flux</a:t>
            </a:r>
          </a:p>
        </p:txBody>
      </p:sp>
      <p:sp>
        <p:nvSpPr>
          <p:cNvPr id="12" name="Rectangle 11">
            <a:extLst>
              <a:ext uri="{FF2B5EF4-FFF2-40B4-BE49-F238E27FC236}">
                <a16:creationId xmlns:a16="http://schemas.microsoft.com/office/drawing/2014/main" id="{D01810BC-0642-4A98-AADC-B3DB56596E73}"/>
              </a:ext>
            </a:extLst>
          </p:cNvPr>
          <p:cNvSpPr/>
          <p:nvPr/>
        </p:nvSpPr>
        <p:spPr>
          <a:xfrm>
            <a:off x="11277600" y="3914274"/>
            <a:ext cx="914400" cy="254085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extBox 7">
            <a:extLst>
              <a:ext uri="{FF2B5EF4-FFF2-40B4-BE49-F238E27FC236}">
                <a16:creationId xmlns:a16="http://schemas.microsoft.com/office/drawing/2014/main" id="{A34D1A64-CE4F-4A85-89FE-EFDA82CEB1EC}"/>
              </a:ext>
            </a:extLst>
          </p:cNvPr>
          <p:cNvSpPr txBox="1"/>
          <p:nvPr/>
        </p:nvSpPr>
        <p:spPr>
          <a:xfrm>
            <a:off x="324000" y="1259999"/>
            <a:ext cx="614271" cy="600164"/>
          </a:xfrm>
          <a:prstGeom prst="rect">
            <a:avLst/>
          </a:prstGeom>
          <a:noFill/>
        </p:spPr>
        <p:txBody>
          <a:bodyPr wrap="none" rtlCol="0">
            <a:spAutoFit/>
          </a:bodyPr>
          <a:lstStyle/>
          <a:p>
            <a:r>
              <a:rPr lang="en-US" sz="3300" b="1" dirty="0">
                <a:solidFill>
                  <a:schemeClr val="tx2"/>
                </a:solidFill>
              </a:rPr>
              <a:t>04</a:t>
            </a:r>
          </a:p>
        </p:txBody>
      </p:sp>
      <p:sp>
        <p:nvSpPr>
          <p:cNvPr id="14" name="TextBox 7">
            <a:extLst>
              <a:ext uri="{FF2B5EF4-FFF2-40B4-BE49-F238E27FC236}">
                <a16:creationId xmlns:a16="http://schemas.microsoft.com/office/drawing/2014/main" id="{893AD290-7F10-49A1-B0F7-38E475C4B3B1}"/>
              </a:ext>
            </a:extLst>
          </p:cNvPr>
          <p:cNvSpPr txBox="1"/>
          <p:nvPr/>
        </p:nvSpPr>
        <p:spPr>
          <a:xfrm>
            <a:off x="4284000" y="1259999"/>
            <a:ext cx="614271" cy="600164"/>
          </a:xfrm>
          <a:prstGeom prst="rect">
            <a:avLst/>
          </a:prstGeom>
          <a:noFill/>
        </p:spPr>
        <p:txBody>
          <a:bodyPr wrap="none" rtlCol="0">
            <a:spAutoFit/>
          </a:bodyPr>
          <a:lstStyle/>
          <a:p>
            <a:r>
              <a:rPr lang="en-US" sz="3300" b="1" dirty="0">
                <a:solidFill>
                  <a:schemeClr val="tx2"/>
                </a:solidFill>
              </a:rPr>
              <a:t>05</a:t>
            </a:r>
          </a:p>
        </p:txBody>
      </p:sp>
      <p:sp>
        <p:nvSpPr>
          <p:cNvPr id="15" name="TextBox 7">
            <a:extLst>
              <a:ext uri="{FF2B5EF4-FFF2-40B4-BE49-F238E27FC236}">
                <a16:creationId xmlns:a16="http://schemas.microsoft.com/office/drawing/2014/main" id="{4C49C4D4-62AD-41A2-BFBD-EADE46E3C443}"/>
              </a:ext>
            </a:extLst>
          </p:cNvPr>
          <p:cNvSpPr txBox="1"/>
          <p:nvPr/>
        </p:nvSpPr>
        <p:spPr>
          <a:xfrm>
            <a:off x="8244000" y="1259999"/>
            <a:ext cx="614271" cy="600164"/>
          </a:xfrm>
          <a:prstGeom prst="rect">
            <a:avLst/>
          </a:prstGeom>
          <a:noFill/>
        </p:spPr>
        <p:txBody>
          <a:bodyPr wrap="none" rtlCol="0">
            <a:spAutoFit/>
          </a:bodyPr>
          <a:lstStyle/>
          <a:p>
            <a:r>
              <a:rPr lang="en-US" sz="3300" b="1" dirty="0">
                <a:solidFill>
                  <a:schemeClr val="tx2"/>
                </a:solidFill>
              </a:rPr>
              <a:t>06</a:t>
            </a:r>
          </a:p>
        </p:txBody>
      </p:sp>
      <p:sp>
        <p:nvSpPr>
          <p:cNvPr id="7" name="Rectangle 6">
            <a:extLst>
              <a:ext uri="{FF2B5EF4-FFF2-40B4-BE49-F238E27FC236}">
                <a16:creationId xmlns:a16="http://schemas.microsoft.com/office/drawing/2014/main" id="{106875CD-0D70-49BF-BCB9-BCAB29873F97}"/>
              </a:ext>
            </a:extLst>
          </p:cNvPr>
          <p:cNvSpPr/>
          <p:nvPr/>
        </p:nvSpPr>
        <p:spPr>
          <a:xfrm>
            <a:off x="324000" y="1860162"/>
            <a:ext cx="3600000" cy="3323987"/>
          </a:xfrm>
          <a:prstGeom prst="rect">
            <a:avLst/>
          </a:prstGeom>
        </p:spPr>
        <p:txBody>
          <a:bodyPr>
            <a:spAutoFit/>
          </a:bodyPr>
          <a:lstStyle/>
          <a:p>
            <a:pPr algn="just">
              <a:spcBef>
                <a:spcPts val="1200"/>
              </a:spcBef>
            </a:pPr>
            <a:r>
              <a:rPr lang="fr-FR" sz="1200" dirty="0"/>
              <a:t>La gestion en flux vise à apporter plus de souplesse et de fluidité dans la gestion  du parc social, et précisément :</a:t>
            </a:r>
          </a:p>
          <a:p>
            <a:pPr marL="171450" indent="-171450" algn="just">
              <a:spcBef>
                <a:spcPts val="1200"/>
              </a:spcBef>
              <a:buFontTx/>
              <a:buChar char="-"/>
            </a:pPr>
            <a:r>
              <a:rPr lang="fr-FR" sz="1200" dirty="0"/>
              <a:t>Optimiser l’allocation des logements disponibles à la demande exprimée : elle permet au bailleur de s’affranchir des périmètres de programme et de contingent, et ainsi de mieux apparier l’offre et la demande en orientant le logement libéré vers un réservataire.</a:t>
            </a:r>
          </a:p>
          <a:p>
            <a:pPr marL="171450" indent="-171450" algn="just">
              <a:spcBef>
                <a:spcPts val="1200"/>
              </a:spcBef>
              <a:buFontTx/>
              <a:buChar char="-"/>
            </a:pPr>
            <a:r>
              <a:rPr lang="fr-FR" sz="1200" dirty="0"/>
              <a:t>Faciliter la mobilité résidentielle.</a:t>
            </a:r>
          </a:p>
          <a:p>
            <a:pPr marL="171450" indent="-171450" algn="just">
              <a:spcBef>
                <a:spcPts val="1200"/>
              </a:spcBef>
              <a:buFontTx/>
              <a:buChar char="-"/>
            </a:pPr>
            <a:r>
              <a:rPr lang="fr-FR" sz="1200" dirty="0"/>
              <a:t>Favoriser la mixité sociale en permettant la mobilisation du parc à bas loyer en dehors des quartiers prioritaires de la politique de la ville (QPV) en même temps que l’accès au logement des plus modestes.</a:t>
            </a:r>
          </a:p>
        </p:txBody>
      </p:sp>
      <p:sp>
        <p:nvSpPr>
          <p:cNvPr id="16" name="Rectangle 15">
            <a:extLst>
              <a:ext uri="{FF2B5EF4-FFF2-40B4-BE49-F238E27FC236}">
                <a16:creationId xmlns:a16="http://schemas.microsoft.com/office/drawing/2014/main" id="{DD79B7F4-94F9-460D-8C6C-B288274658D8}"/>
              </a:ext>
            </a:extLst>
          </p:cNvPr>
          <p:cNvSpPr/>
          <p:nvPr/>
        </p:nvSpPr>
        <p:spPr>
          <a:xfrm>
            <a:off x="4284000" y="1860162"/>
            <a:ext cx="3600000" cy="2954655"/>
          </a:xfrm>
          <a:prstGeom prst="rect">
            <a:avLst/>
          </a:prstGeom>
        </p:spPr>
        <p:txBody>
          <a:bodyPr>
            <a:spAutoFit/>
          </a:bodyPr>
          <a:lstStyle/>
          <a:p>
            <a:pPr indent="-182563" algn="just">
              <a:spcBef>
                <a:spcPts val="1200"/>
              </a:spcBef>
              <a:buFontTx/>
              <a:buChar char="-"/>
            </a:pPr>
            <a:r>
              <a:rPr lang="fr-FR" sz="1200" b="1" dirty="0" smtClean="0">
                <a:solidFill>
                  <a:schemeClr val="tx2"/>
                </a:solidFill>
              </a:rPr>
              <a:t>Les exceptions prévues par la loi ELAN et 3S:</a:t>
            </a:r>
            <a:endParaRPr lang="fr-FR" sz="1200" b="1" dirty="0">
              <a:solidFill>
                <a:schemeClr val="tx2"/>
              </a:solidFill>
            </a:endParaRPr>
          </a:p>
          <a:p>
            <a:pPr marL="176212" indent="0" algn="just">
              <a:spcBef>
                <a:spcPts val="1200"/>
              </a:spcBef>
              <a:buNone/>
            </a:pPr>
            <a:r>
              <a:rPr lang="fr-FR" sz="1200" b="1" dirty="0">
                <a:solidFill>
                  <a:schemeClr val="tx2"/>
                </a:solidFill>
              </a:rPr>
              <a:t>Les réservations faites au profit des services relevant de la défense nationale ou de la sécurité intérieure </a:t>
            </a:r>
            <a:r>
              <a:rPr lang="fr-FR" sz="1200" dirty="0"/>
              <a:t>portant sur des logements identifiés dans des programmes, demeurent gérés en </a:t>
            </a:r>
            <a:r>
              <a:rPr lang="fr-FR" sz="1200" dirty="0" smtClean="0"/>
              <a:t>stock; </a:t>
            </a:r>
            <a:endParaRPr lang="fr-FR" sz="1200" dirty="0"/>
          </a:p>
          <a:p>
            <a:pPr marL="176212" indent="0" algn="just">
              <a:spcBef>
                <a:spcPts val="1200"/>
              </a:spcBef>
              <a:buNone/>
            </a:pPr>
            <a:r>
              <a:rPr lang="fr-FR" sz="1200" b="1" dirty="0">
                <a:solidFill>
                  <a:schemeClr val="tx2"/>
                </a:solidFill>
              </a:rPr>
              <a:t>Les réservations faites au profit des établissements publics de santé </a:t>
            </a:r>
            <a:r>
              <a:rPr lang="fr-FR" sz="1200" dirty="0"/>
              <a:t>portant sur des logements identifiés dans des programmes, demeurent gérés en </a:t>
            </a:r>
            <a:r>
              <a:rPr lang="fr-FR" sz="1200" dirty="0" smtClean="0"/>
              <a:t>stock.</a:t>
            </a:r>
            <a:endParaRPr lang="fr-FR" sz="1200" dirty="0"/>
          </a:p>
          <a:p>
            <a:pPr indent="0" algn="just">
              <a:spcBef>
                <a:spcPts val="1200"/>
              </a:spcBef>
              <a:buNone/>
            </a:pPr>
            <a:r>
              <a:rPr lang="fr-FR" sz="1200" dirty="0"/>
              <a:t>Par ailleurs, </a:t>
            </a:r>
            <a:r>
              <a:rPr lang="fr-FR" sz="1200" dirty="0" smtClean="0"/>
              <a:t>les </a:t>
            </a:r>
            <a:r>
              <a:rPr lang="fr-FR" sz="1200" dirty="0"/>
              <a:t>logements-foyers et les résidences universitaires ne relèvent pas du cadre de droit commun des attributions de logements sociaux; ils ne sont donc pas </a:t>
            </a:r>
            <a:r>
              <a:rPr lang="fr-FR" sz="1200" dirty="0" smtClean="0"/>
              <a:t>concernés.</a:t>
            </a:r>
            <a:endParaRPr lang="fr-FR" sz="1200" dirty="0"/>
          </a:p>
        </p:txBody>
      </p:sp>
      <p:sp>
        <p:nvSpPr>
          <p:cNvPr id="17" name="Rectangle 16">
            <a:extLst>
              <a:ext uri="{FF2B5EF4-FFF2-40B4-BE49-F238E27FC236}">
                <a16:creationId xmlns:a16="http://schemas.microsoft.com/office/drawing/2014/main" id="{9AC081A2-FF86-4EEE-B9AD-80023D22203D}"/>
              </a:ext>
            </a:extLst>
          </p:cNvPr>
          <p:cNvSpPr/>
          <p:nvPr/>
        </p:nvSpPr>
        <p:spPr>
          <a:xfrm>
            <a:off x="8244000" y="1860162"/>
            <a:ext cx="3600000" cy="4031873"/>
          </a:xfrm>
          <a:prstGeom prst="rect">
            <a:avLst/>
          </a:prstGeom>
        </p:spPr>
        <p:txBody>
          <a:bodyPr>
            <a:spAutoFit/>
          </a:bodyPr>
          <a:lstStyle/>
          <a:p>
            <a:pPr algn="just">
              <a:spcBef>
                <a:spcPts val="1200"/>
              </a:spcBef>
            </a:pPr>
            <a:r>
              <a:rPr lang="fr-FR" sz="1200" dirty="0"/>
              <a:t>L’ensemble des conventions signées postérieurement à l’entrée en vigueur de la loi doit être en flux.</a:t>
            </a:r>
          </a:p>
          <a:p>
            <a:pPr algn="just">
              <a:spcBef>
                <a:spcPts val="1200"/>
              </a:spcBef>
            </a:pPr>
            <a:r>
              <a:rPr lang="fr-FR" sz="1200" dirty="0"/>
              <a:t>L’ensemble des conventions signées antérieurement à l’entrée en vigueur de la loi doit être converti en flux, dans un délai de trois ans, soit le </a:t>
            </a:r>
            <a:r>
              <a:rPr lang="fr-FR" sz="1200" dirty="0" smtClean="0"/>
              <a:t>24 </a:t>
            </a:r>
            <a:r>
              <a:rPr lang="fr-FR" sz="1200" dirty="0"/>
              <a:t>novembre </a:t>
            </a:r>
            <a:r>
              <a:rPr lang="fr-FR" sz="1200" dirty="0" smtClean="0"/>
              <a:t>2021 </a:t>
            </a:r>
            <a:r>
              <a:rPr lang="fr-FR" sz="1200" dirty="0"/>
              <a:t>au plus tard.</a:t>
            </a:r>
          </a:p>
          <a:p>
            <a:pPr algn="just">
              <a:spcBef>
                <a:spcPts val="1200"/>
              </a:spcBef>
            </a:pPr>
            <a:r>
              <a:rPr lang="fr-FR" sz="1200" dirty="0"/>
              <a:t>L’objectif d’une mise en conformité concomitante des conventions de réservation sera recherché.</a:t>
            </a:r>
          </a:p>
          <a:p>
            <a:pPr algn="just">
              <a:spcBef>
                <a:spcPts val="1200"/>
              </a:spcBef>
            </a:pPr>
            <a:r>
              <a:rPr lang="fr-FR" sz="1200" dirty="0" smtClean="0"/>
              <a:t>La </a:t>
            </a:r>
            <a:r>
              <a:rPr lang="fr-FR" sz="1200" dirty="0"/>
              <a:t>loi relatif à la différenciation, la décentralisation, la déconcentration et portant diverses mesures de simplification de l’action publique locale (3DS), prévoit un report </a:t>
            </a:r>
            <a:r>
              <a:rPr lang="fr-FR" sz="1200" b="1" dirty="0">
                <a:solidFill>
                  <a:schemeClr val="tx2"/>
                </a:solidFill>
              </a:rPr>
              <a:t>au 24 novembre 2023 </a:t>
            </a:r>
            <a:r>
              <a:rPr lang="fr-FR" sz="1200" dirty="0"/>
              <a:t>de la date butoir pour la mise en conformité des conventions de réservation.</a:t>
            </a:r>
          </a:p>
          <a:p>
            <a:pPr algn="just">
              <a:spcBef>
                <a:spcPts val="1200"/>
              </a:spcBef>
            </a:pPr>
            <a:r>
              <a:rPr lang="fr-FR" sz="1200" dirty="0" smtClean="0"/>
              <a:t>À </a:t>
            </a:r>
            <a:r>
              <a:rPr lang="fr-FR" sz="1200" dirty="0"/>
              <a:t>défaut de transmission de la nouvelle convention de </a:t>
            </a:r>
            <a:r>
              <a:rPr lang="fr-FR" sz="1200" dirty="0" smtClean="0"/>
              <a:t>réservation, </a:t>
            </a:r>
            <a:r>
              <a:rPr lang="fr-FR" sz="1200" dirty="0"/>
              <a:t>au préfet, les logements réservés en stock peuvent s’ajouter au flux annuel de logements réservé par ce dernier jusqu’à conclusion par les parties d’une convention conforme</a:t>
            </a:r>
            <a:r>
              <a:rPr lang="fr-FR" sz="1200" dirty="0" smtClean="0"/>
              <a:t>.</a:t>
            </a:r>
            <a:endParaRPr lang="fr-FR" sz="1200" dirty="0"/>
          </a:p>
        </p:txBody>
      </p:sp>
    </p:spTree>
    <p:extLst>
      <p:ext uri="{BB962C8B-B14F-4D97-AF65-F5344CB8AC3E}">
        <p14:creationId xmlns:p14="http://schemas.microsoft.com/office/powerpoint/2010/main" val="6963385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7">
            <a:extLst>
              <a:ext uri="{FF2B5EF4-FFF2-40B4-BE49-F238E27FC236}">
                <a16:creationId xmlns:a16="http://schemas.microsoft.com/office/drawing/2014/main" id="{8DF5FF08-0DEE-401A-8F34-349D0AD21269}"/>
              </a:ext>
            </a:extLst>
          </p:cNvPr>
          <p:cNvSpPr>
            <a:spLocks noGrp="1"/>
          </p:cNvSpPr>
          <p:nvPr>
            <p:ph sz="half" idx="1"/>
          </p:nvPr>
        </p:nvSpPr>
        <p:spPr>
          <a:xfrm>
            <a:off x="324000" y="1260000"/>
            <a:ext cx="3600000" cy="600163"/>
          </a:xfrm>
        </p:spPr>
        <p:txBody>
          <a:bodyPr anchor="ctr">
            <a:noAutofit/>
          </a:bodyPr>
          <a:lstStyle/>
          <a:p>
            <a:pPr marL="625475" indent="0">
              <a:buNone/>
            </a:pPr>
            <a:r>
              <a:rPr lang="fr-FR" sz="1600" b="1" i="1" dirty="0">
                <a:solidFill>
                  <a:schemeClr val="tx2"/>
                </a:solidFill>
              </a:rPr>
              <a:t>La convention de réservation</a:t>
            </a:r>
          </a:p>
        </p:txBody>
      </p:sp>
      <p:sp>
        <p:nvSpPr>
          <p:cNvPr id="3" name="Espace réservé du pied de page 2">
            <a:extLst>
              <a:ext uri="{FF2B5EF4-FFF2-40B4-BE49-F238E27FC236}">
                <a16:creationId xmlns:a16="http://schemas.microsoft.com/office/drawing/2014/main" id="{51181E0E-5D32-4D5E-A6ED-81D47398E2F3}"/>
              </a:ext>
            </a:extLst>
          </p:cNvPr>
          <p:cNvSpPr>
            <a:spLocks noGrp="1"/>
          </p:cNvSpPr>
          <p:nvPr>
            <p:ph type="ftr" sz="quarter" idx="10"/>
          </p:nvPr>
        </p:nvSpPr>
        <p:spPr/>
        <p:txBody>
          <a:bodyPr/>
          <a:lstStyle/>
          <a:p>
            <a:endParaRPr lang="fr-FR"/>
          </a:p>
        </p:txBody>
      </p:sp>
      <p:sp>
        <p:nvSpPr>
          <p:cNvPr id="4" name="Espace réservé du numéro de diapositive 3">
            <a:extLst>
              <a:ext uri="{FF2B5EF4-FFF2-40B4-BE49-F238E27FC236}">
                <a16:creationId xmlns:a16="http://schemas.microsoft.com/office/drawing/2014/main" id="{CF969934-51D6-4224-B03C-201FA7262554}"/>
              </a:ext>
            </a:extLst>
          </p:cNvPr>
          <p:cNvSpPr>
            <a:spLocks noGrp="1"/>
          </p:cNvSpPr>
          <p:nvPr>
            <p:ph type="sldNum" sz="quarter" idx="11"/>
          </p:nvPr>
        </p:nvSpPr>
        <p:spPr/>
        <p:txBody>
          <a:bodyPr/>
          <a:lstStyle/>
          <a:p>
            <a:fld id="{EDD6480A-B622-4752-BDD4-14C508620FA8}" type="slidenum">
              <a:rPr lang="fr-FR" smtClean="0"/>
              <a:pPr/>
              <a:t>5</a:t>
            </a:fld>
            <a:endParaRPr lang="fr-FR"/>
          </a:p>
        </p:txBody>
      </p:sp>
      <p:sp>
        <p:nvSpPr>
          <p:cNvPr id="9" name="Espace réservé du contenu 7">
            <a:extLst>
              <a:ext uri="{FF2B5EF4-FFF2-40B4-BE49-F238E27FC236}">
                <a16:creationId xmlns:a16="http://schemas.microsoft.com/office/drawing/2014/main" id="{4C28B1C2-9987-471C-80B8-C1B03130A9A1}"/>
              </a:ext>
            </a:extLst>
          </p:cNvPr>
          <p:cNvSpPr txBox="1">
            <a:spLocks/>
          </p:cNvSpPr>
          <p:nvPr/>
        </p:nvSpPr>
        <p:spPr>
          <a:xfrm>
            <a:off x="4284000" y="1259999"/>
            <a:ext cx="3600000" cy="600163"/>
          </a:xfrm>
          <a:prstGeom prst="rect">
            <a:avLst/>
          </a:prstGeom>
        </p:spPr>
        <p:txBody>
          <a:bodyPr vert="horz" lIns="36000" tIns="36000" rIns="36000" bIns="36000" rtlCol="0" anchor="ctr">
            <a:noAutofit/>
          </a:bodyPr>
          <a:lstStyle>
            <a:lvl1pPr marL="358775" indent="-358775" algn="l" defTabSz="914400" rtl="0" eaLnBrk="1" latinLnBrk="0" hangingPunct="1">
              <a:lnSpc>
                <a:spcPct val="100000"/>
              </a:lnSpc>
              <a:spcBef>
                <a:spcPts val="1200"/>
              </a:spcBef>
              <a:buClr>
                <a:schemeClr val="accent4"/>
              </a:buClr>
              <a:buSzPct val="100000"/>
              <a:buFontTx/>
              <a:buBlip>
                <a:blip r:embed="rId2"/>
              </a:buBlip>
              <a:defRPr lang="fr-FR" sz="2400" kern="1200">
                <a:solidFill>
                  <a:schemeClr val="tx1"/>
                </a:solidFill>
                <a:latin typeface="+mn-lt"/>
                <a:ea typeface="+mn-ea"/>
                <a:cs typeface="+mn-cs"/>
              </a:defRPr>
            </a:lvl1pPr>
            <a:lvl2pPr marL="630238" indent="-271463" algn="l" defTabSz="914400" rtl="0" eaLnBrk="1" latinLnBrk="0" hangingPunct="1">
              <a:lnSpc>
                <a:spcPct val="100000"/>
              </a:lnSpc>
              <a:spcBef>
                <a:spcPts val="1200"/>
              </a:spcBef>
              <a:buClr>
                <a:schemeClr val="accent1"/>
              </a:buClr>
              <a:buFont typeface="Wingdings" panose="05000000000000000000" pitchFamily="2" charset="2"/>
              <a:buChar char="§"/>
              <a:defRPr sz="1800" kern="1200">
                <a:solidFill>
                  <a:schemeClr val="tx1"/>
                </a:solidFill>
                <a:latin typeface="+mn-lt"/>
                <a:ea typeface="+mn-ea"/>
                <a:cs typeface="+mn-cs"/>
              </a:defRPr>
            </a:lvl2pPr>
            <a:lvl3pPr marL="893763" indent="-268288" algn="l" defTabSz="914400" rtl="0" eaLnBrk="1" latinLnBrk="0" hangingPunct="1">
              <a:lnSpc>
                <a:spcPct val="100000"/>
              </a:lnSpc>
              <a:spcBef>
                <a:spcPts val="1200"/>
              </a:spcBef>
              <a:buClr>
                <a:schemeClr val="accent1"/>
              </a:buClr>
              <a:buFont typeface="Calibri" panose="020F0502020204030204" pitchFamily="34" charset="0"/>
              <a:buChar char="-"/>
              <a:defRPr sz="1400" kern="1200">
                <a:solidFill>
                  <a:schemeClr val="tx1"/>
                </a:solidFill>
                <a:latin typeface="+mn-lt"/>
                <a:ea typeface="+mn-ea"/>
                <a:cs typeface="+mn-cs"/>
              </a:defRPr>
            </a:lvl3pPr>
            <a:lvl4pPr marL="1165225" indent="-228600" algn="l" defTabSz="914400" rtl="0" eaLnBrk="1" latinLnBrk="0" hangingPunct="1">
              <a:lnSpc>
                <a:spcPct val="100000"/>
              </a:lnSpc>
              <a:spcBef>
                <a:spcPts val="1200"/>
              </a:spcBef>
              <a:buClr>
                <a:schemeClr val="accent1"/>
              </a:buClr>
              <a:buFont typeface="Calibri" panose="020F0502020204030204" pitchFamily="34" charset="0"/>
              <a:buChar char="-"/>
              <a:defRPr sz="1100" kern="1200">
                <a:solidFill>
                  <a:schemeClr val="tx1"/>
                </a:solidFill>
                <a:latin typeface="+mn-lt"/>
                <a:ea typeface="+mn-ea"/>
                <a:cs typeface="+mn-cs"/>
              </a:defRPr>
            </a:lvl4pPr>
            <a:lvl5pPr marL="2057400" indent="-228600" algn="l" defTabSz="914400" rtl="0" eaLnBrk="1" latinLnBrk="0" hangingPunct="1">
              <a:lnSpc>
                <a:spcPct val="100000"/>
              </a:lnSpc>
              <a:spcBef>
                <a:spcPts val="1200"/>
              </a:spcBef>
              <a:buClr>
                <a:schemeClr val="accent1"/>
              </a:buClr>
              <a:buFont typeface="Wingdings" panose="05000000000000000000" pitchFamily="2" charset="2"/>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25475" indent="0">
              <a:buNone/>
            </a:pPr>
            <a:r>
              <a:rPr lang="fr-FR" sz="1600" b="1" i="1" dirty="0">
                <a:solidFill>
                  <a:schemeClr val="tx2"/>
                </a:solidFill>
              </a:rPr>
              <a:t>Les objectifs et obligations des conventions de réservation</a:t>
            </a:r>
          </a:p>
        </p:txBody>
      </p:sp>
      <p:sp>
        <p:nvSpPr>
          <p:cNvPr id="10" name="Titre 4">
            <a:extLst>
              <a:ext uri="{FF2B5EF4-FFF2-40B4-BE49-F238E27FC236}">
                <a16:creationId xmlns:a16="http://schemas.microsoft.com/office/drawing/2014/main" id="{1DE51384-C147-4259-8BC3-0A00E05C9FF4}"/>
              </a:ext>
            </a:extLst>
          </p:cNvPr>
          <p:cNvSpPr>
            <a:spLocks noGrp="1"/>
          </p:cNvSpPr>
          <p:nvPr>
            <p:ph type="title"/>
          </p:nvPr>
        </p:nvSpPr>
        <p:spPr>
          <a:xfrm>
            <a:off x="324000" y="252000"/>
            <a:ext cx="11520000" cy="834366"/>
          </a:xfrm>
        </p:spPr>
        <p:txBody>
          <a:bodyPr>
            <a:noAutofit/>
          </a:bodyPr>
          <a:lstStyle/>
          <a:p>
            <a:r>
              <a:rPr lang="fr-FR" sz="2800" dirty="0"/>
              <a:t>Enjeux et objectifs de la mise en œuvre de la gestion en flux</a:t>
            </a:r>
          </a:p>
        </p:txBody>
      </p:sp>
      <p:sp>
        <p:nvSpPr>
          <p:cNvPr id="11" name="Espace réservé du contenu 7">
            <a:extLst>
              <a:ext uri="{FF2B5EF4-FFF2-40B4-BE49-F238E27FC236}">
                <a16:creationId xmlns:a16="http://schemas.microsoft.com/office/drawing/2014/main" id="{09E1F364-85C8-4A95-A4A3-B1D5AB2429E6}"/>
              </a:ext>
            </a:extLst>
          </p:cNvPr>
          <p:cNvSpPr txBox="1">
            <a:spLocks/>
          </p:cNvSpPr>
          <p:nvPr/>
        </p:nvSpPr>
        <p:spPr>
          <a:xfrm>
            <a:off x="8244000" y="1259999"/>
            <a:ext cx="3600000" cy="600163"/>
          </a:xfrm>
          <a:prstGeom prst="rect">
            <a:avLst/>
          </a:prstGeom>
        </p:spPr>
        <p:txBody>
          <a:bodyPr vert="horz" lIns="36000" tIns="36000" rIns="36000" bIns="36000" rtlCol="0" anchor="ctr">
            <a:noAutofit/>
          </a:bodyPr>
          <a:lstStyle>
            <a:lvl1pPr marL="358775" indent="-358775" algn="l" defTabSz="914400" rtl="0" eaLnBrk="1" latinLnBrk="0" hangingPunct="1">
              <a:lnSpc>
                <a:spcPct val="100000"/>
              </a:lnSpc>
              <a:spcBef>
                <a:spcPts val="1200"/>
              </a:spcBef>
              <a:buClr>
                <a:schemeClr val="accent4"/>
              </a:buClr>
              <a:buSzPct val="100000"/>
              <a:buFontTx/>
              <a:buBlip>
                <a:blip r:embed="rId2"/>
              </a:buBlip>
              <a:defRPr lang="fr-FR" sz="2400" kern="1200">
                <a:solidFill>
                  <a:schemeClr val="tx1"/>
                </a:solidFill>
                <a:latin typeface="+mn-lt"/>
                <a:ea typeface="+mn-ea"/>
                <a:cs typeface="+mn-cs"/>
              </a:defRPr>
            </a:lvl1pPr>
            <a:lvl2pPr marL="630238" indent="-271463" algn="l" defTabSz="914400" rtl="0" eaLnBrk="1" latinLnBrk="0" hangingPunct="1">
              <a:lnSpc>
                <a:spcPct val="100000"/>
              </a:lnSpc>
              <a:spcBef>
                <a:spcPts val="1200"/>
              </a:spcBef>
              <a:buClr>
                <a:schemeClr val="accent1"/>
              </a:buClr>
              <a:buFont typeface="Wingdings" panose="05000000000000000000" pitchFamily="2" charset="2"/>
              <a:buChar char="§"/>
              <a:defRPr sz="1800" kern="1200">
                <a:solidFill>
                  <a:schemeClr val="tx1"/>
                </a:solidFill>
                <a:latin typeface="+mn-lt"/>
                <a:ea typeface="+mn-ea"/>
                <a:cs typeface="+mn-cs"/>
              </a:defRPr>
            </a:lvl2pPr>
            <a:lvl3pPr marL="893763" indent="-268288" algn="l" defTabSz="914400" rtl="0" eaLnBrk="1" latinLnBrk="0" hangingPunct="1">
              <a:lnSpc>
                <a:spcPct val="100000"/>
              </a:lnSpc>
              <a:spcBef>
                <a:spcPts val="1200"/>
              </a:spcBef>
              <a:buClr>
                <a:schemeClr val="accent1"/>
              </a:buClr>
              <a:buFont typeface="Calibri" panose="020F0502020204030204" pitchFamily="34" charset="0"/>
              <a:buChar char="-"/>
              <a:defRPr sz="1400" kern="1200">
                <a:solidFill>
                  <a:schemeClr val="tx1"/>
                </a:solidFill>
                <a:latin typeface="+mn-lt"/>
                <a:ea typeface="+mn-ea"/>
                <a:cs typeface="+mn-cs"/>
              </a:defRPr>
            </a:lvl3pPr>
            <a:lvl4pPr marL="1165225" indent="-228600" algn="l" defTabSz="914400" rtl="0" eaLnBrk="1" latinLnBrk="0" hangingPunct="1">
              <a:lnSpc>
                <a:spcPct val="100000"/>
              </a:lnSpc>
              <a:spcBef>
                <a:spcPts val="1200"/>
              </a:spcBef>
              <a:buClr>
                <a:schemeClr val="accent1"/>
              </a:buClr>
              <a:buFont typeface="Calibri" panose="020F0502020204030204" pitchFamily="34" charset="0"/>
              <a:buChar char="-"/>
              <a:defRPr sz="1100" kern="1200">
                <a:solidFill>
                  <a:schemeClr val="tx1"/>
                </a:solidFill>
                <a:latin typeface="+mn-lt"/>
                <a:ea typeface="+mn-ea"/>
                <a:cs typeface="+mn-cs"/>
              </a:defRPr>
            </a:lvl4pPr>
            <a:lvl5pPr marL="2057400" indent="-228600" algn="l" defTabSz="914400" rtl="0" eaLnBrk="1" latinLnBrk="0" hangingPunct="1">
              <a:lnSpc>
                <a:spcPct val="100000"/>
              </a:lnSpc>
              <a:spcBef>
                <a:spcPts val="1200"/>
              </a:spcBef>
              <a:buClr>
                <a:schemeClr val="accent1"/>
              </a:buClr>
              <a:buFont typeface="Wingdings" panose="05000000000000000000" pitchFamily="2" charset="2"/>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25475" indent="0">
              <a:buNone/>
            </a:pPr>
            <a:r>
              <a:rPr lang="fr-FR" sz="1600" b="1" i="1" dirty="0">
                <a:solidFill>
                  <a:schemeClr val="tx2"/>
                </a:solidFill>
              </a:rPr>
              <a:t>Les premières mises en location</a:t>
            </a:r>
          </a:p>
        </p:txBody>
      </p:sp>
      <p:sp>
        <p:nvSpPr>
          <p:cNvPr id="12" name="Rectangle 11">
            <a:extLst>
              <a:ext uri="{FF2B5EF4-FFF2-40B4-BE49-F238E27FC236}">
                <a16:creationId xmlns:a16="http://schemas.microsoft.com/office/drawing/2014/main" id="{D01810BC-0642-4A98-AADC-B3DB56596E73}"/>
              </a:ext>
            </a:extLst>
          </p:cNvPr>
          <p:cNvSpPr/>
          <p:nvPr/>
        </p:nvSpPr>
        <p:spPr>
          <a:xfrm>
            <a:off x="11277600" y="3914274"/>
            <a:ext cx="914400" cy="254085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extBox 7">
            <a:extLst>
              <a:ext uri="{FF2B5EF4-FFF2-40B4-BE49-F238E27FC236}">
                <a16:creationId xmlns:a16="http://schemas.microsoft.com/office/drawing/2014/main" id="{A34D1A64-CE4F-4A85-89FE-EFDA82CEB1EC}"/>
              </a:ext>
            </a:extLst>
          </p:cNvPr>
          <p:cNvSpPr txBox="1"/>
          <p:nvPr/>
        </p:nvSpPr>
        <p:spPr>
          <a:xfrm>
            <a:off x="324000" y="1259999"/>
            <a:ext cx="614271" cy="600164"/>
          </a:xfrm>
          <a:prstGeom prst="rect">
            <a:avLst/>
          </a:prstGeom>
          <a:noFill/>
        </p:spPr>
        <p:txBody>
          <a:bodyPr wrap="none" rtlCol="0">
            <a:spAutoFit/>
          </a:bodyPr>
          <a:lstStyle/>
          <a:p>
            <a:r>
              <a:rPr lang="en-US" sz="3300" b="1" dirty="0">
                <a:solidFill>
                  <a:schemeClr val="tx2"/>
                </a:solidFill>
              </a:rPr>
              <a:t>07</a:t>
            </a:r>
          </a:p>
        </p:txBody>
      </p:sp>
      <p:sp>
        <p:nvSpPr>
          <p:cNvPr id="14" name="TextBox 7">
            <a:extLst>
              <a:ext uri="{FF2B5EF4-FFF2-40B4-BE49-F238E27FC236}">
                <a16:creationId xmlns:a16="http://schemas.microsoft.com/office/drawing/2014/main" id="{893AD290-7F10-49A1-B0F7-38E475C4B3B1}"/>
              </a:ext>
            </a:extLst>
          </p:cNvPr>
          <p:cNvSpPr txBox="1"/>
          <p:nvPr/>
        </p:nvSpPr>
        <p:spPr>
          <a:xfrm>
            <a:off x="4284000" y="1259999"/>
            <a:ext cx="614271" cy="600164"/>
          </a:xfrm>
          <a:prstGeom prst="rect">
            <a:avLst/>
          </a:prstGeom>
          <a:noFill/>
        </p:spPr>
        <p:txBody>
          <a:bodyPr wrap="none" rtlCol="0">
            <a:spAutoFit/>
          </a:bodyPr>
          <a:lstStyle/>
          <a:p>
            <a:r>
              <a:rPr lang="en-US" sz="3300" b="1" dirty="0">
                <a:solidFill>
                  <a:schemeClr val="tx2"/>
                </a:solidFill>
              </a:rPr>
              <a:t>08</a:t>
            </a:r>
          </a:p>
        </p:txBody>
      </p:sp>
      <p:sp>
        <p:nvSpPr>
          <p:cNvPr id="15" name="TextBox 7">
            <a:extLst>
              <a:ext uri="{FF2B5EF4-FFF2-40B4-BE49-F238E27FC236}">
                <a16:creationId xmlns:a16="http://schemas.microsoft.com/office/drawing/2014/main" id="{4C49C4D4-62AD-41A2-BFBD-EADE46E3C443}"/>
              </a:ext>
            </a:extLst>
          </p:cNvPr>
          <p:cNvSpPr txBox="1"/>
          <p:nvPr/>
        </p:nvSpPr>
        <p:spPr>
          <a:xfrm>
            <a:off x="8244000" y="1259999"/>
            <a:ext cx="614271" cy="600164"/>
          </a:xfrm>
          <a:prstGeom prst="rect">
            <a:avLst/>
          </a:prstGeom>
          <a:noFill/>
        </p:spPr>
        <p:txBody>
          <a:bodyPr wrap="none" rtlCol="0">
            <a:spAutoFit/>
          </a:bodyPr>
          <a:lstStyle/>
          <a:p>
            <a:r>
              <a:rPr lang="en-US" sz="3300" b="1" dirty="0">
                <a:solidFill>
                  <a:schemeClr val="tx2"/>
                </a:solidFill>
              </a:rPr>
              <a:t>09</a:t>
            </a:r>
          </a:p>
        </p:txBody>
      </p:sp>
      <p:sp>
        <p:nvSpPr>
          <p:cNvPr id="7" name="Rectangle 6">
            <a:extLst>
              <a:ext uri="{FF2B5EF4-FFF2-40B4-BE49-F238E27FC236}">
                <a16:creationId xmlns:a16="http://schemas.microsoft.com/office/drawing/2014/main" id="{106875CD-0D70-49BF-BCB9-BCAB29873F97}"/>
              </a:ext>
            </a:extLst>
          </p:cNvPr>
          <p:cNvSpPr/>
          <p:nvPr/>
        </p:nvSpPr>
        <p:spPr>
          <a:xfrm>
            <a:off x="324000" y="1860162"/>
            <a:ext cx="3600000" cy="3508653"/>
          </a:xfrm>
          <a:prstGeom prst="rect">
            <a:avLst/>
          </a:prstGeom>
        </p:spPr>
        <p:txBody>
          <a:bodyPr>
            <a:spAutoFit/>
          </a:bodyPr>
          <a:lstStyle/>
          <a:p>
            <a:pPr algn="just">
              <a:spcBef>
                <a:spcPts val="1200"/>
              </a:spcBef>
            </a:pPr>
            <a:r>
              <a:rPr lang="fr-FR" sz="1200" dirty="0"/>
              <a:t>Une convention de réservation est obligatoirement signée par le bailleur et le réservataire. Cette convention doit être signée à l’échelle du département. Elle précise les modalités pratiques de mise en œuvre des réservations de logements locatifs sociaux. </a:t>
            </a:r>
          </a:p>
          <a:p>
            <a:pPr algn="just">
              <a:spcBef>
                <a:spcPts val="1200"/>
              </a:spcBef>
            </a:pPr>
            <a:r>
              <a:rPr lang="fr-FR" sz="1200" dirty="0"/>
              <a:t>Pour les collectivités, les conventions et les droits attachés s’exercent bien évidemment sur leur territoire de </a:t>
            </a:r>
            <a:r>
              <a:rPr lang="fr-FR" sz="1200" dirty="0" smtClean="0"/>
              <a:t>compétence.</a:t>
            </a:r>
            <a:endParaRPr lang="fr-FR" sz="1200" dirty="0"/>
          </a:p>
          <a:p>
            <a:pPr algn="just">
              <a:spcBef>
                <a:spcPts val="1200"/>
              </a:spcBef>
            </a:pPr>
            <a:r>
              <a:rPr lang="fr-FR" sz="1200" dirty="0"/>
              <a:t>Cette convention porte sur tout le patrimoine locatif social du bailleur social dans le département. Il s’agit de tous les logements conventionnés ouvrant droit à l’aide personnalisée au logement (APL) ou ceux non conventionnés mais construits, améliorés ou acquis et améliorés avec le concours financier de l’État.</a:t>
            </a:r>
          </a:p>
          <a:p>
            <a:pPr algn="just">
              <a:spcBef>
                <a:spcPts val="1200"/>
              </a:spcBef>
            </a:pPr>
            <a:endParaRPr lang="fr-FR" sz="1200" dirty="0"/>
          </a:p>
        </p:txBody>
      </p:sp>
      <p:sp>
        <p:nvSpPr>
          <p:cNvPr id="16" name="Rectangle 15">
            <a:extLst>
              <a:ext uri="{FF2B5EF4-FFF2-40B4-BE49-F238E27FC236}">
                <a16:creationId xmlns:a16="http://schemas.microsoft.com/office/drawing/2014/main" id="{DD79B7F4-94F9-460D-8C6C-B288274658D8}"/>
              </a:ext>
            </a:extLst>
          </p:cNvPr>
          <p:cNvSpPr/>
          <p:nvPr/>
        </p:nvSpPr>
        <p:spPr>
          <a:xfrm>
            <a:off x="4284000" y="1860162"/>
            <a:ext cx="3600000" cy="4401205"/>
          </a:xfrm>
          <a:prstGeom prst="rect">
            <a:avLst/>
          </a:prstGeom>
        </p:spPr>
        <p:txBody>
          <a:bodyPr>
            <a:spAutoFit/>
          </a:bodyPr>
          <a:lstStyle/>
          <a:p>
            <a:pPr algn="just">
              <a:spcBef>
                <a:spcPts val="1200"/>
              </a:spcBef>
            </a:pPr>
            <a:r>
              <a:rPr lang="fr-FR" sz="1200" dirty="0"/>
              <a:t>La convention tient compte des objectifs et obligations des réservataires. Elle comporte également des stipulations : </a:t>
            </a:r>
          </a:p>
          <a:p>
            <a:pPr marL="171450" indent="-171450" algn="just">
              <a:spcBef>
                <a:spcPts val="1200"/>
              </a:spcBef>
              <a:buFontTx/>
              <a:buChar char="-"/>
            </a:pPr>
            <a:r>
              <a:rPr lang="fr-FR" sz="1200" dirty="0"/>
              <a:t>propres aux territoires des intercommunalités ayant compétence en matière de politique d’attribution de logements sociaux;</a:t>
            </a:r>
          </a:p>
          <a:p>
            <a:pPr marL="171450" indent="-171450" algn="just">
              <a:spcBef>
                <a:spcPts val="1200"/>
              </a:spcBef>
              <a:buFontTx/>
              <a:buChar char="-"/>
            </a:pPr>
            <a:r>
              <a:rPr lang="fr-FR" sz="1200" dirty="0"/>
              <a:t>compatibles avec les orientations adoptées par les conférences intercommunales du logement (CIL) ainsi qu’avec les engagements souscrits par les bailleurs et réservataires dans les conventions intercommunales d’attribution (CIA);</a:t>
            </a:r>
          </a:p>
          <a:p>
            <a:pPr marL="171450" indent="-171450" algn="just">
              <a:spcBef>
                <a:spcPts val="1200"/>
              </a:spcBef>
              <a:buFontTx/>
              <a:buChar char="-"/>
            </a:pPr>
            <a:r>
              <a:rPr lang="fr-FR" sz="1200" dirty="0"/>
              <a:t>compatibles avec l’objectif légal d’attribution en faveur des publics prioritaires assigné par la loi au réservataire;</a:t>
            </a:r>
          </a:p>
          <a:p>
            <a:pPr marL="171450" indent="-171450" algn="just">
              <a:spcBef>
                <a:spcPts val="1200"/>
              </a:spcBef>
              <a:buFontTx/>
              <a:buChar char="-"/>
            </a:pPr>
            <a:r>
              <a:rPr lang="fr-FR" sz="1200" dirty="0"/>
              <a:t>la convention peut à titre dérogatoire prévoir une territorialisation des attributions à une échelle infra-départementale pour des motifs dûment justifiés en raison de contraintes particulières de certains demandeurs, sans qu’un programme puisse être identifié</a:t>
            </a:r>
          </a:p>
        </p:txBody>
      </p:sp>
      <p:sp>
        <p:nvSpPr>
          <p:cNvPr id="17" name="Rectangle 16">
            <a:extLst>
              <a:ext uri="{FF2B5EF4-FFF2-40B4-BE49-F238E27FC236}">
                <a16:creationId xmlns:a16="http://schemas.microsoft.com/office/drawing/2014/main" id="{9AC081A2-FF86-4EEE-B9AD-80023D22203D}"/>
              </a:ext>
            </a:extLst>
          </p:cNvPr>
          <p:cNvSpPr/>
          <p:nvPr/>
        </p:nvSpPr>
        <p:spPr>
          <a:xfrm>
            <a:off x="8244000" y="1860162"/>
            <a:ext cx="3600000" cy="2646878"/>
          </a:xfrm>
          <a:prstGeom prst="rect">
            <a:avLst/>
          </a:prstGeom>
        </p:spPr>
        <p:txBody>
          <a:bodyPr>
            <a:spAutoFit/>
          </a:bodyPr>
          <a:lstStyle/>
          <a:p>
            <a:pPr algn="just">
              <a:spcBef>
                <a:spcPts val="1200"/>
              </a:spcBef>
            </a:pPr>
            <a:r>
              <a:rPr lang="fr-FR" sz="1200" dirty="0"/>
              <a:t>Le décret du 20 février 2020 sur la gestion en flux fait un cas particulier des programmes neufs et des premières attributions en indiquant que « la convention de réservation précise les modalités de la concertation que l’organisme bailleur organise avec l’ensemble des réservataires concernés relativement aux désignations sur les logements mis en location lors de la première mise en service d’un programme ». </a:t>
            </a:r>
          </a:p>
          <a:p>
            <a:pPr algn="just">
              <a:spcBef>
                <a:spcPts val="1200"/>
              </a:spcBef>
            </a:pPr>
            <a:r>
              <a:rPr lang="fr-FR" sz="1200" dirty="0"/>
              <a:t>Cette disposition garantit une concertation pour les logements mis en première location et permet de trouver une issue satisfaisante aux cas de certains réservataires qui peuvent être amenés à acquérir des droits pour un tour.</a:t>
            </a:r>
          </a:p>
        </p:txBody>
      </p:sp>
    </p:spTree>
    <p:extLst>
      <p:ext uri="{BB962C8B-B14F-4D97-AF65-F5344CB8AC3E}">
        <p14:creationId xmlns:p14="http://schemas.microsoft.com/office/powerpoint/2010/main" val="811403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7">
            <a:extLst>
              <a:ext uri="{FF2B5EF4-FFF2-40B4-BE49-F238E27FC236}">
                <a16:creationId xmlns:a16="http://schemas.microsoft.com/office/drawing/2014/main" id="{8DF5FF08-0DEE-401A-8F34-349D0AD21269}"/>
              </a:ext>
            </a:extLst>
          </p:cNvPr>
          <p:cNvSpPr>
            <a:spLocks noGrp="1"/>
          </p:cNvSpPr>
          <p:nvPr>
            <p:ph sz="half" idx="1"/>
          </p:nvPr>
        </p:nvSpPr>
        <p:spPr>
          <a:xfrm>
            <a:off x="324000" y="1260000"/>
            <a:ext cx="3600000" cy="600163"/>
          </a:xfrm>
        </p:spPr>
        <p:txBody>
          <a:bodyPr anchor="ctr">
            <a:noAutofit/>
          </a:bodyPr>
          <a:lstStyle/>
          <a:p>
            <a:pPr marL="625475" indent="0">
              <a:buNone/>
            </a:pPr>
            <a:r>
              <a:rPr lang="fr-FR" sz="1600" b="1" i="1" dirty="0">
                <a:solidFill>
                  <a:schemeClr val="tx2"/>
                </a:solidFill>
              </a:rPr>
              <a:t>Le calcul des droits sur le flux annuel pour les réservataires</a:t>
            </a:r>
          </a:p>
        </p:txBody>
      </p:sp>
      <p:sp>
        <p:nvSpPr>
          <p:cNvPr id="3" name="Espace réservé du pied de page 2">
            <a:extLst>
              <a:ext uri="{FF2B5EF4-FFF2-40B4-BE49-F238E27FC236}">
                <a16:creationId xmlns:a16="http://schemas.microsoft.com/office/drawing/2014/main" id="{51181E0E-5D32-4D5E-A6ED-81D47398E2F3}"/>
              </a:ext>
            </a:extLst>
          </p:cNvPr>
          <p:cNvSpPr>
            <a:spLocks noGrp="1"/>
          </p:cNvSpPr>
          <p:nvPr>
            <p:ph type="ftr" sz="quarter" idx="10"/>
          </p:nvPr>
        </p:nvSpPr>
        <p:spPr/>
        <p:txBody>
          <a:bodyPr/>
          <a:lstStyle/>
          <a:p>
            <a:endParaRPr lang="fr-FR"/>
          </a:p>
        </p:txBody>
      </p:sp>
      <p:sp>
        <p:nvSpPr>
          <p:cNvPr id="4" name="Espace réservé du numéro de diapositive 3">
            <a:extLst>
              <a:ext uri="{FF2B5EF4-FFF2-40B4-BE49-F238E27FC236}">
                <a16:creationId xmlns:a16="http://schemas.microsoft.com/office/drawing/2014/main" id="{CF969934-51D6-4224-B03C-201FA7262554}"/>
              </a:ext>
            </a:extLst>
          </p:cNvPr>
          <p:cNvSpPr>
            <a:spLocks noGrp="1"/>
          </p:cNvSpPr>
          <p:nvPr>
            <p:ph type="sldNum" sz="quarter" idx="11"/>
          </p:nvPr>
        </p:nvSpPr>
        <p:spPr/>
        <p:txBody>
          <a:bodyPr/>
          <a:lstStyle/>
          <a:p>
            <a:fld id="{EDD6480A-B622-4752-BDD4-14C508620FA8}" type="slidenum">
              <a:rPr lang="fr-FR" smtClean="0"/>
              <a:pPr/>
              <a:t>6</a:t>
            </a:fld>
            <a:endParaRPr lang="fr-FR"/>
          </a:p>
        </p:txBody>
      </p:sp>
      <p:sp>
        <p:nvSpPr>
          <p:cNvPr id="9" name="Espace réservé du contenu 7">
            <a:extLst>
              <a:ext uri="{FF2B5EF4-FFF2-40B4-BE49-F238E27FC236}">
                <a16:creationId xmlns:a16="http://schemas.microsoft.com/office/drawing/2014/main" id="{4C28B1C2-9987-471C-80B8-C1B03130A9A1}"/>
              </a:ext>
            </a:extLst>
          </p:cNvPr>
          <p:cNvSpPr txBox="1">
            <a:spLocks/>
          </p:cNvSpPr>
          <p:nvPr/>
        </p:nvSpPr>
        <p:spPr>
          <a:xfrm>
            <a:off x="4284000" y="1259999"/>
            <a:ext cx="3600000" cy="600163"/>
          </a:xfrm>
          <a:prstGeom prst="rect">
            <a:avLst/>
          </a:prstGeom>
        </p:spPr>
        <p:txBody>
          <a:bodyPr vert="horz" lIns="36000" tIns="36000" rIns="36000" bIns="36000" rtlCol="0" anchor="ctr">
            <a:noAutofit/>
          </a:bodyPr>
          <a:lstStyle>
            <a:lvl1pPr marL="358775" indent="-358775" algn="l" defTabSz="914400" rtl="0" eaLnBrk="1" latinLnBrk="0" hangingPunct="1">
              <a:lnSpc>
                <a:spcPct val="100000"/>
              </a:lnSpc>
              <a:spcBef>
                <a:spcPts val="1200"/>
              </a:spcBef>
              <a:buClr>
                <a:schemeClr val="accent4"/>
              </a:buClr>
              <a:buSzPct val="100000"/>
              <a:buFontTx/>
              <a:buBlip>
                <a:blip r:embed="rId2"/>
              </a:buBlip>
              <a:defRPr lang="fr-FR" sz="2400" kern="1200">
                <a:solidFill>
                  <a:schemeClr val="tx1"/>
                </a:solidFill>
                <a:latin typeface="+mn-lt"/>
                <a:ea typeface="+mn-ea"/>
                <a:cs typeface="+mn-cs"/>
              </a:defRPr>
            </a:lvl1pPr>
            <a:lvl2pPr marL="630238" indent="-271463" algn="l" defTabSz="914400" rtl="0" eaLnBrk="1" latinLnBrk="0" hangingPunct="1">
              <a:lnSpc>
                <a:spcPct val="100000"/>
              </a:lnSpc>
              <a:spcBef>
                <a:spcPts val="1200"/>
              </a:spcBef>
              <a:buClr>
                <a:schemeClr val="accent1"/>
              </a:buClr>
              <a:buFont typeface="Wingdings" panose="05000000000000000000" pitchFamily="2" charset="2"/>
              <a:buChar char="§"/>
              <a:defRPr sz="1800" kern="1200">
                <a:solidFill>
                  <a:schemeClr val="tx1"/>
                </a:solidFill>
                <a:latin typeface="+mn-lt"/>
                <a:ea typeface="+mn-ea"/>
                <a:cs typeface="+mn-cs"/>
              </a:defRPr>
            </a:lvl2pPr>
            <a:lvl3pPr marL="893763" indent="-268288" algn="l" defTabSz="914400" rtl="0" eaLnBrk="1" latinLnBrk="0" hangingPunct="1">
              <a:lnSpc>
                <a:spcPct val="100000"/>
              </a:lnSpc>
              <a:spcBef>
                <a:spcPts val="1200"/>
              </a:spcBef>
              <a:buClr>
                <a:schemeClr val="accent1"/>
              </a:buClr>
              <a:buFont typeface="Calibri" panose="020F0502020204030204" pitchFamily="34" charset="0"/>
              <a:buChar char="-"/>
              <a:defRPr sz="1400" kern="1200">
                <a:solidFill>
                  <a:schemeClr val="tx1"/>
                </a:solidFill>
                <a:latin typeface="+mn-lt"/>
                <a:ea typeface="+mn-ea"/>
                <a:cs typeface="+mn-cs"/>
              </a:defRPr>
            </a:lvl3pPr>
            <a:lvl4pPr marL="1165225" indent="-228600" algn="l" defTabSz="914400" rtl="0" eaLnBrk="1" latinLnBrk="0" hangingPunct="1">
              <a:lnSpc>
                <a:spcPct val="100000"/>
              </a:lnSpc>
              <a:spcBef>
                <a:spcPts val="1200"/>
              </a:spcBef>
              <a:buClr>
                <a:schemeClr val="accent1"/>
              </a:buClr>
              <a:buFont typeface="Calibri" panose="020F0502020204030204" pitchFamily="34" charset="0"/>
              <a:buChar char="-"/>
              <a:defRPr sz="1100" kern="1200">
                <a:solidFill>
                  <a:schemeClr val="tx1"/>
                </a:solidFill>
                <a:latin typeface="+mn-lt"/>
                <a:ea typeface="+mn-ea"/>
                <a:cs typeface="+mn-cs"/>
              </a:defRPr>
            </a:lvl4pPr>
            <a:lvl5pPr marL="2057400" indent="-228600" algn="l" defTabSz="914400" rtl="0" eaLnBrk="1" latinLnBrk="0" hangingPunct="1">
              <a:lnSpc>
                <a:spcPct val="100000"/>
              </a:lnSpc>
              <a:spcBef>
                <a:spcPts val="1200"/>
              </a:spcBef>
              <a:buClr>
                <a:schemeClr val="accent1"/>
              </a:buClr>
              <a:buFont typeface="Wingdings" panose="05000000000000000000" pitchFamily="2" charset="2"/>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25475" indent="0">
              <a:buNone/>
            </a:pPr>
            <a:r>
              <a:rPr lang="fr-FR" sz="1600" b="1" i="1" dirty="0">
                <a:solidFill>
                  <a:schemeClr val="tx2"/>
                </a:solidFill>
              </a:rPr>
              <a:t>Le calcul des droits de réservation de l’Etat</a:t>
            </a:r>
          </a:p>
        </p:txBody>
      </p:sp>
      <p:sp>
        <p:nvSpPr>
          <p:cNvPr id="10" name="Titre 4">
            <a:extLst>
              <a:ext uri="{FF2B5EF4-FFF2-40B4-BE49-F238E27FC236}">
                <a16:creationId xmlns:a16="http://schemas.microsoft.com/office/drawing/2014/main" id="{1DE51384-C147-4259-8BC3-0A00E05C9FF4}"/>
              </a:ext>
            </a:extLst>
          </p:cNvPr>
          <p:cNvSpPr>
            <a:spLocks noGrp="1"/>
          </p:cNvSpPr>
          <p:nvPr>
            <p:ph type="title"/>
          </p:nvPr>
        </p:nvSpPr>
        <p:spPr>
          <a:xfrm>
            <a:off x="324000" y="252000"/>
            <a:ext cx="11520000" cy="834366"/>
          </a:xfrm>
        </p:spPr>
        <p:txBody>
          <a:bodyPr>
            <a:noAutofit/>
          </a:bodyPr>
          <a:lstStyle/>
          <a:p>
            <a:r>
              <a:rPr lang="fr-FR" sz="2800" dirty="0"/>
              <a:t>Enjeux et objectifs de la mise en œuvre de la gestion en flux</a:t>
            </a:r>
          </a:p>
        </p:txBody>
      </p:sp>
      <p:sp>
        <p:nvSpPr>
          <p:cNvPr id="11" name="Espace réservé du contenu 7">
            <a:extLst>
              <a:ext uri="{FF2B5EF4-FFF2-40B4-BE49-F238E27FC236}">
                <a16:creationId xmlns:a16="http://schemas.microsoft.com/office/drawing/2014/main" id="{09E1F364-85C8-4A95-A4A3-B1D5AB2429E6}"/>
              </a:ext>
            </a:extLst>
          </p:cNvPr>
          <p:cNvSpPr txBox="1">
            <a:spLocks/>
          </p:cNvSpPr>
          <p:nvPr/>
        </p:nvSpPr>
        <p:spPr>
          <a:xfrm>
            <a:off x="8244000" y="1259999"/>
            <a:ext cx="3600000" cy="600163"/>
          </a:xfrm>
          <a:prstGeom prst="rect">
            <a:avLst/>
          </a:prstGeom>
        </p:spPr>
        <p:txBody>
          <a:bodyPr vert="horz" lIns="36000" tIns="36000" rIns="36000" bIns="36000" rtlCol="0" anchor="ctr">
            <a:noAutofit/>
          </a:bodyPr>
          <a:lstStyle>
            <a:lvl1pPr marL="358775" indent="-358775" algn="l" defTabSz="914400" rtl="0" eaLnBrk="1" latinLnBrk="0" hangingPunct="1">
              <a:lnSpc>
                <a:spcPct val="100000"/>
              </a:lnSpc>
              <a:spcBef>
                <a:spcPts val="1200"/>
              </a:spcBef>
              <a:buClr>
                <a:schemeClr val="accent4"/>
              </a:buClr>
              <a:buSzPct val="100000"/>
              <a:buFontTx/>
              <a:buBlip>
                <a:blip r:embed="rId2"/>
              </a:buBlip>
              <a:defRPr lang="fr-FR" sz="2400" kern="1200">
                <a:solidFill>
                  <a:schemeClr val="tx1"/>
                </a:solidFill>
                <a:latin typeface="+mn-lt"/>
                <a:ea typeface="+mn-ea"/>
                <a:cs typeface="+mn-cs"/>
              </a:defRPr>
            </a:lvl1pPr>
            <a:lvl2pPr marL="630238" indent="-271463" algn="l" defTabSz="914400" rtl="0" eaLnBrk="1" latinLnBrk="0" hangingPunct="1">
              <a:lnSpc>
                <a:spcPct val="100000"/>
              </a:lnSpc>
              <a:spcBef>
                <a:spcPts val="1200"/>
              </a:spcBef>
              <a:buClr>
                <a:schemeClr val="accent1"/>
              </a:buClr>
              <a:buFont typeface="Wingdings" panose="05000000000000000000" pitchFamily="2" charset="2"/>
              <a:buChar char="§"/>
              <a:defRPr sz="1800" kern="1200">
                <a:solidFill>
                  <a:schemeClr val="tx1"/>
                </a:solidFill>
                <a:latin typeface="+mn-lt"/>
                <a:ea typeface="+mn-ea"/>
                <a:cs typeface="+mn-cs"/>
              </a:defRPr>
            </a:lvl2pPr>
            <a:lvl3pPr marL="893763" indent="-268288" algn="l" defTabSz="914400" rtl="0" eaLnBrk="1" latinLnBrk="0" hangingPunct="1">
              <a:lnSpc>
                <a:spcPct val="100000"/>
              </a:lnSpc>
              <a:spcBef>
                <a:spcPts val="1200"/>
              </a:spcBef>
              <a:buClr>
                <a:schemeClr val="accent1"/>
              </a:buClr>
              <a:buFont typeface="Calibri" panose="020F0502020204030204" pitchFamily="34" charset="0"/>
              <a:buChar char="-"/>
              <a:defRPr sz="1400" kern="1200">
                <a:solidFill>
                  <a:schemeClr val="tx1"/>
                </a:solidFill>
                <a:latin typeface="+mn-lt"/>
                <a:ea typeface="+mn-ea"/>
                <a:cs typeface="+mn-cs"/>
              </a:defRPr>
            </a:lvl3pPr>
            <a:lvl4pPr marL="1165225" indent="-228600" algn="l" defTabSz="914400" rtl="0" eaLnBrk="1" latinLnBrk="0" hangingPunct="1">
              <a:lnSpc>
                <a:spcPct val="100000"/>
              </a:lnSpc>
              <a:spcBef>
                <a:spcPts val="1200"/>
              </a:spcBef>
              <a:buClr>
                <a:schemeClr val="accent1"/>
              </a:buClr>
              <a:buFont typeface="Calibri" panose="020F0502020204030204" pitchFamily="34" charset="0"/>
              <a:buChar char="-"/>
              <a:defRPr sz="1100" kern="1200">
                <a:solidFill>
                  <a:schemeClr val="tx1"/>
                </a:solidFill>
                <a:latin typeface="+mn-lt"/>
                <a:ea typeface="+mn-ea"/>
                <a:cs typeface="+mn-cs"/>
              </a:defRPr>
            </a:lvl4pPr>
            <a:lvl5pPr marL="2057400" indent="-228600" algn="l" defTabSz="914400" rtl="0" eaLnBrk="1" latinLnBrk="0" hangingPunct="1">
              <a:lnSpc>
                <a:spcPct val="100000"/>
              </a:lnSpc>
              <a:spcBef>
                <a:spcPts val="1200"/>
              </a:spcBef>
              <a:buClr>
                <a:schemeClr val="accent1"/>
              </a:buClr>
              <a:buFont typeface="Wingdings" panose="05000000000000000000" pitchFamily="2" charset="2"/>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25475" indent="0">
              <a:buNone/>
            </a:pPr>
            <a:r>
              <a:rPr lang="fr-FR" sz="1600" b="1" i="1" dirty="0">
                <a:solidFill>
                  <a:schemeClr val="tx2"/>
                </a:solidFill>
              </a:rPr>
              <a:t>Le calcul des droits de réservation des collectivités territoriales</a:t>
            </a:r>
          </a:p>
        </p:txBody>
      </p:sp>
      <p:sp>
        <p:nvSpPr>
          <p:cNvPr id="12" name="Rectangle 11">
            <a:extLst>
              <a:ext uri="{FF2B5EF4-FFF2-40B4-BE49-F238E27FC236}">
                <a16:creationId xmlns:a16="http://schemas.microsoft.com/office/drawing/2014/main" id="{D01810BC-0642-4A98-AADC-B3DB56596E73}"/>
              </a:ext>
            </a:extLst>
          </p:cNvPr>
          <p:cNvSpPr/>
          <p:nvPr/>
        </p:nvSpPr>
        <p:spPr>
          <a:xfrm>
            <a:off x="11277600" y="3914274"/>
            <a:ext cx="914400" cy="254085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extBox 7">
            <a:extLst>
              <a:ext uri="{FF2B5EF4-FFF2-40B4-BE49-F238E27FC236}">
                <a16:creationId xmlns:a16="http://schemas.microsoft.com/office/drawing/2014/main" id="{A34D1A64-CE4F-4A85-89FE-EFDA82CEB1EC}"/>
              </a:ext>
            </a:extLst>
          </p:cNvPr>
          <p:cNvSpPr txBox="1"/>
          <p:nvPr/>
        </p:nvSpPr>
        <p:spPr>
          <a:xfrm>
            <a:off x="324000" y="1259999"/>
            <a:ext cx="614271" cy="600164"/>
          </a:xfrm>
          <a:prstGeom prst="rect">
            <a:avLst/>
          </a:prstGeom>
          <a:noFill/>
        </p:spPr>
        <p:txBody>
          <a:bodyPr wrap="none" rtlCol="0">
            <a:spAutoFit/>
          </a:bodyPr>
          <a:lstStyle/>
          <a:p>
            <a:r>
              <a:rPr lang="en-US" sz="3300" b="1" dirty="0">
                <a:solidFill>
                  <a:schemeClr val="tx2"/>
                </a:solidFill>
              </a:rPr>
              <a:t>10</a:t>
            </a:r>
          </a:p>
        </p:txBody>
      </p:sp>
      <p:sp>
        <p:nvSpPr>
          <p:cNvPr id="14" name="TextBox 7">
            <a:extLst>
              <a:ext uri="{FF2B5EF4-FFF2-40B4-BE49-F238E27FC236}">
                <a16:creationId xmlns:a16="http://schemas.microsoft.com/office/drawing/2014/main" id="{893AD290-7F10-49A1-B0F7-38E475C4B3B1}"/>
              </a:ext>
            </a:extLst>
          </p:cNvPr>
          <p:cNvSpPr txBox="1"/>
          <p:nvPr/>
        </p:nvSpPr>
        <p:spPr>
          <a:xfrm>
            <a:off x="4284000" y="1259999"/>
            <a:ext cx="614271" cy="600164"/>
          </a:xfrm>
          <a:prstGeom prst="rect">
            <a:avLst/>
          </a:prstGeom>
          <a:noFill/>
        </p:spPr>
        <p:txBody>
          <a:bodyPr wrap="none" rtlCol="0">
            <a:spAutoFit/>
          </a:bodyPr>
          <a:lstStyle/>
          <a:p>
            <a:r>
              <a:rPr lang="en-US" sz="3300" b="1" dirty="0">
                <a:solidFill>
                  <a:schemeClr val="tx2"/>
                </a:solidFill>
              </a:rPr>
              <a:t>11</a:t>
            </a:r>
          </a:p>
        </p:txBody>
      </p:sp>
      <p:sp>
        <p:nvSpPr>
          <p:cNvPr id="15" name="TextBox 7">
            <a:extLst>
              <a:ext uri="{FF2B5EF4-FFF2-40B4-BE49-F238E27FC236}">
                <a16:creationId xmlns:a16="http://schemas.microsoft.com/office/drawing/2014/main" id="{4C49C4D4-62AD-41A2-BFBD-EADE46E3C443}"/>
              </a:ext>
            </a:extLst>
          </p:cNvPr>
          <p:cNvSpPr txBox="1"/>
          <p:nvPr/>
        </p:nvSpPr>
        <p:spPr>
          <a:xfrm>
            <a:off x="8244000" y="1259999"/>
            <a:ext cx="614271" cy="600164"/>
          </a:xfrm>
          <a:prstGeom prst="rect">
            <a:avLst/>
          </a:prstGeom>
          <a:noFill/>
        </p:spPr>
        <p:txBody>
          <a:bodyPr wrap="none" rtlCol="0">
            <a:spAutoFit/>
          </a:bodyPr>
          <a:lstStyle/>
          <a:p>
            <a:r>
              <a:rPr lang="en-US" sz="3300" b="1" dirty="0">
                <a:solidFill>
                  <a:schemeClr val="tx2"/>
                </a:solidFill>
              </a:rPr>
              <a:t>12</a:t>
            </a:r>
          </a:p>
        </p:txBody>
      </p:sp>
      <p:sp>
        <p:nvSpPr>
          <p:cNvPr id="7" name="Rectangle 6">
            <a:extLst>
              <a:ext uri="{FF2B5EF4-FFF2-40B4-BE49-F238E27FC236}">
                <a16:creationId xmlns:a16="http://schemas.microsoft.com/office/drawing/2014/main" id="{106875CD-0D70-49BF-BCB9-BCAB29873F97}"/>
              </a:ext>
            </a:extLst>
          </p:cNvPr>
          <p:cNvSpPr/>
          <p:nvPr/>
        </p:nvSpPr>
        <p:spPr>
          <a:xfrm>
            <a:off x="324000" y="1860162"/>
            <a:ext cx="3600000" cy="2923877"/>
          </a:xfrm>
          <a:prstGeom prst="rect">
            <a:avLst/>
          </a:prstGeom>
        </p:spPr>
        <p:txBody>
          <a:bodyPr>
            <a:spAutoFit/>
          </a:bodyPr>
          <a:lstStyle/>
          <a:p>
            <a:pPr algn="just">
              <a:spcBef>
                <a:spcPts val="1200"/>
              </a:spcBef>
            </a:pPr>
            <a:r>
              <a:rPr lang="fr-FR" sz="1200" dirty="0"/>
              <a:t>Le flux annuel de logements est exprimé en pourcentage. </a:t>
            </a:r>
          </a:p>
          <a:p>
            <a:pPr algn="just">
              <a:spcBef>
                <a:spcPts val="1200"/>
              </a:spcBef>
            </a:pPr>
            <a:r>
              <a:rPr lang="fr-FR" sz="1200" dirty="0"/>
              <a:t>Par principe, ce pourcentage est calculé par le rapport entre :</a:t>
            </a:r>
          </a:p>
          <a:p>
            <a:pPr marL="171450" indent="-171450" algn="just">
              <a:spcBef>
                <a:spcPts val="1200"/>
              </a:spcBef>
              <a:buFontTx/>
              <a:buChar char="-"/>
            </a:pPr>
            <a:r>
              <a:rPr lang="fr-FR" sz="1200" dirty="0"/>
              <a:t>le nombre de logements sur lesquels un réservataire dispose de droits de </a:t>
            </a:r>
            <a:r>
              <a:rPr lang="fr-FR" sz="1200" dirty="0" smtClean="0"/>
              <a:t>réservation;</a:t>
            </a:r>
            <a:endParaRPr lang="fr-FR" sz="1200" dirty="0"/>
          </a:p>
          <a:p>
            <a:pPr marL="171450" indent="-171450" algn="just">
              <a:spcBef>
                <a:spcPts val="1200"/>
              </a:spcBef>
              <a:buFontTx/>
              <a:buChar char="-"/>
            </a:pPr>
            <a:r>
              <a:rPr lang="fr-FR" sz="1200" dirty="0"/>
              <a:t>et le nombre total de logements au sein du patrimoine du bailleur sur un département.</a:t>
            </a:r>
          </a:p>
          <a:p>
            <a:pPr algn="just">
              <a:spcBef>
                <a:spcPts val="1200"/>
              </a:spcBef>
            </a:pPr>
            <a:r>
              <a:rPr lang="fr-FR" sz="1200" dirty="0"/>
              <a:t>Exemple : un réservataire dispose de 15 droits de réservation sur le patrimoine de 100 logements d’un bailleur. Il dispose donc de 15 % du flux des logements mis en location sur une année.</a:t>
            </a:r>
          </a:p>
        </p:txBody>
      </p:sp>
      <p:sp>
        <p:nvSpPr>
          <p:cNvPr id="16" name="Rectangle 15">
            <a:extLst>
              <a:ext uri="{FF2B5EF4-FFF2-40B4-BE49-F238E27FC236}">
                <a16:creationId xmlns:a16="http://schemas.microsoft.com/office/drawing/2014/main" id="{DD79B7F4-94F9-460D-8C6C-B288274658D8}"/>
              </a:ext>
            </a:extLst>
          </p:cNvPr>
          <p:cNvSpPr/>
          <p:nvPr/>
        </p:nvSpPr>
        <p:spPr>
          <a:xfrm>
            <a:off x="4284000" y="1860162"/>
            <a:ext cx="3600000" cy="2092881"/>
          </a:xfrm>
          <a:prstGeom prst="rect">
            <a:avLst/>
          </a:prstGeom>
        </p:spPr>
        <p:txBody>
          <a:bodyPr>
            <a:spAutoFit/>
          </a:bodyPr>
          <a:lstStyle/>
          <a:p>
            <a:pPr algn="just">
              <a:spcBef>
                <a:spcPts val="1200"/>
              </a:spcBef>
            </a:pPr>
            <a:r>
              <a:rPr lang="fr-FR" sz="1200" dirty="0"/>
              <a:t>Compte tenu des obligations de logement des publics prioritaires, l’État </a:t>
            </a:r>
            <a:r>
              <a:rPr lang="fr-FR" sz="1200" dirty="0" smtClean="0"/>
              <a:t>dispose de </a:t>
            </a:r>
            <a:r>
              <a:rPr lang="fr-FR" sz="1200" dirty="0"/>
              <a:t>30 % du flux annuel dont au plus 5 % au bénéfice des agents civils et militaires de l’État. Ce taux est un maximum.</a:t>
            </a:r>
          </a:p>
          <a:p>
            <a:pPr algn="just">
              <a:spcBef>
                <a:spcPts val="1200"/>
              </a:spcBef>
            </a:pPr>
            <a:r>
              <a:rPr lang="fr-FR" sz="1200" dirty="0"/>
              <a:t>Afin de garantir l’objectif de mixité sociale, la part du flux annuel de logements mis à la disposition du contingent préfectoral sur le patrimoine du bailleur situé hors des quartiers prioritaires de la politique de la ville (QPV) ne peut être inférieure à 30 % (sauf décision contraire du préfet</a:t>
            </a:r>
            <a:r>
              <a:rPr lang="fr-FR" sz="1200" dirty="0" smtClean="0"/>
              <a:t>).</a:t>
            </a:r>
            <a:endParaRPr lang="fr-FR" sz="1200" dirty="0"/>
          </a:p>
        </p:txBody>
      </p:sp>
      <p:sp>
        <p:nvSpPr>
          <p:cNvPr id="17" name="Rectangle 16">
            <a:extLst>
              <a:ext uri="{FF2B5EF4-FFF2-40B4-BE49-F238E27FC236}">
                <a16:creationId xmlns:a16="http://schemas.microsoft.com/office/drawing/2014/main" id="{9AC081A2-FF86-4EEE-B9AD-80023D22203D}"/>
              </a:ext>
            </a:extLst>
          </p:cNvPr>
          <p:cNvSpPr/>
          <p:nvPr/>
        </p:nvSpPr>
        <p:spPr>
          <a:xfrm>
            <a:off x="8244000" y="1860162"/>
            <a:ext cx="3600000" cy="1723549"/>
          </a:xfrm>
          <a:prstGeom prst="rect">
            <a:avLst/>
          </a:prstGeom>
        </p:spPr>
        <p:txBody>
          <a:bodyPr>
            <a:spAutoFit/>
          </a:bodyPr>
          <a:lstStyle/>
          <a:p>
            <a:pPr algn="just">
              <a:spcBef>
                <a:spcPts val="1200"/>
              </a:spcBef>
            </a:pPr>
            <a:r>
              <a:rPr lang="fr-FR" sz="1200" dirty="0"/>
              <a:t>Les collectivités et les établissements publics les groupant disposent, en contrepartie de la garantie financière des emprunts, de 20 % au plus des réservations. </a:t>
            </a:r>
          </a:p>
          <a:p>
            <a:pPr algn="just">
              <a:spcBef>
                <a:spcPts val="1200"/>
              </a:spcBef>
            </a:pPr>
            <a:r>
              <a:rPr lang="fr-FR" sz="1200" dirty="0"/>
              <a:t>Des réservations supplémentaires peuvent être octroyées en cas de financement ou d’apport de terrain. La réforme conforte ainsi les droits et le rôle des collectivités territoriales</a:t>
            </a:r>
          </a:p>
        </p:txBody>
      </p:sp>
    </p:spTree>
    <p:extLst>
      <p:ext uri="{BB962C8B-B14F-4D97-AF65-F5344CB8AC3E}">
        <p14:creationId xmlns:p14="http://schemas.microsoft.com/office/powerpoint/2010/main" val="2133612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7">
            <a:extLst>
              <a:ext uri="{FF2B5EF4-FFF2-40B4-BE49-F238E27FC236}">
                <a16:creationId xmlns:a16="http://schemas.microsoft.com/office/drawing/2014/main" id="{8DF5FF08-0DEE-401A-8F34-349D0AD21269}"/>
              </a:ext>
            </a:extLst>
          </p:cNvPr>
          <p:cNvSpPr>
            <a:spLocks noGrp="1"/>
          </p:cNvSpPr>
          <p:nvPr>
            <p:ph sz="half" idx="1"/>
          </p:nvPr>
        </p:nvSpPr>
        <p:spPr>
          <a:xfrm>
            <a:off x="324000" y="1260000"/>
            <a:ext cx="3600000" cy="600163"/>
          </a:xfrm>
        </p:spPr>
        <p:txBody>
          <a:bodyPr anchor="ctr">
            <a:noAutofit/>
          </a:bodyPr>
          <a:lstStyle/>
          <a:p>
            <a:pPr marL="625475" indent="0">
              <a:buNone/>
            </a:pPr>
            <a:r>
              <a:rPr lang="fr-FR" sz="1600" b="1" i="1" dirty="0">
                <a:solidFill>
                  <a:schemeClr val="tx2"/>
                </a:solidFill>
              </a:rPr>
              <a:t>Les modalités de mise en œuvre de la gestion en flux</a:t>
            </a:r>
          </a:p>
        </p:txBody>
      </p:sp>
      <p:sp>
        <p:nvSpPr>
          <p:cNvPr id="4" name="Espace réservé du numéro de diapositive 3">
            <a:extLst>
              <a:ext uri="{FF2B5EF4-FFF2-40B4-BE49-F238E27FC236}">
                <a16:creationId xmlns:a16="http://schemas.microsoft.com/office/drawing/2014/main" id="{CF969934-51D6-4224-B03C-201FA7262554}"/>
              </a:ext>
            </a:extLst>
          </p:cNvPr>
          <p:cNvSpPr>
            <a:spLocks noGrp="1"/>
          </p:cNvSpPr>
          <p:nvPr>
            <p:ph type="sldNum" sz="quarter" idx="11"/>
          </p:nvPr>
        </p:nvSpPr>
        <p:spPr/>
        <p:txBody>
          <a:bodyPr/>
          <a:lstStyle/>
          <a:p>
            <a:fld id="{EDD6480A-B622-4752-BDD4-14C508620FA8}" type="slidenum">
              <a:rPr lang="fr-FR" smtClean="0"/>
              <a:pPr/>
              <a:t>7</a:t>
            </a:fld>
            <a:endParaRPr lang="fr-FR"/>
          </a:p>
        </p:txBody>
      </p:sp>
      <p:sp>
        <p:nvSpPr>
          <p:cNvPr id="9" name="Espace réservé du contenu 7">
            <a:extLst>
              <a:ext uri="{FF2B5EF4-FFF2-40B4-BE49-F238E27FC236}">
                <a16:creationId xmlns:a16="http://schemas.microsoft.com/office/drawing/2014/main" id="{4C28B1C2-9987-471C-80B8-C1B03130A9A1}"/>
              </a:ext>
            </a:extLst>
          </p:cNvPr>
          <p:cNvSpPr txBox="1">
            <a:spLocks/>
          </p:cNvSpPr>
          <p:nvPr/>
        </p:nvSpPr>
        <p:spPr>
          <a:xfrm>
            <a:off x="4284000" y="1259999"/>
            <a:ext cx="3600000" cy="600163"/>
          </a:xfrm>
          <a:prstGeom prst="rect">
            <a:avLst/>
          </a:prstGeom>
        </p:spPr>
        <p:txBody>
          <a:bodyPr vert="horz" lIns="36000" tIns="36000" rIns="36000" bIns="36000" rtlCol="0" anchor="ctr">
            <a:noAutofit/>
          </a:bodyPr>
          <a:lstStyle>
            <a:lvl1pPr marL="358775" indent="-358775" algn="l" defTabSz="914400" rtl="0" eaLnBrk="1" latinLnBrk="0" hangingPunct="1">
              <a:lnSpc>
                <a:spcPct val="100000"/>
              </a:lnSpc>
              <a:spcBef>
                <a:spcPts val="1200"/>
              </a:spcBef>
              <a:buClr>
                <a:schemeClr val="accent4"/>
              </a:buClr>
              <a:buSzPct val="100000"/>
              <a:buFontTx/>
              <a:buBlip>
                <a:blip r:embed="rId2"/>
              </a:buBlip>
              <a:defRPr lang="fr-FR" sz="2400" kern="1200">
                <a:solidFill>
                  <a:schemeClr val="tx1"/>
                </a:solidFill>
                <a:latin typeface="+mn-lt"/>
                <a:ea typeface="+mn-ea"/>
                <a:cs typeface="+mn-cs"/>
              </a:defRPr>
            </a:lvl1pPr>
            <a:lvl2pPr marL="630238" indent="-271463" algn="l" defTabSz="914400" rtl="0" eaLnBrk="1" latinLnBrk="0" hangingPunct="1">
              <a:lnSpc>
                <a:spcPct val="100000"/>
              </a:lnSpc>
              <a:spcBef>
                <a:spcPts val="1200"/>
              </a:spcBef>
              <a:buClr>
                <a:schemeClr val="accent1"/>
              </a:buClr>
              <a:buFont typeface="Wingdings" panose="05000000000000000000" pitchFamily="2" charset="2"/>
              <a:buChar char="§"/>
              <a:defRPr sz="1800" kern="1200">
                <a:solidFill>
                  <a:schemeClr val="tx1"/>
                </a:solidFill>
                <a:latin typeface="+mn-lt"/>
                <a:ea typeface="+mn-ea"/>
                <a:cs typeface="+mn-cs"/>
              </a:defRPr>
            </a:lvl2pPr>
            <a:lvl3pPr marL="893763" indent="-268288" algn="l" defTabSz="914400" rtl="0" eaLnBrk="1" latinLnBrk="0" hangingPunct="1">
              <a:lnSpc>
                <a:spcPct val="100000"/>
              </a:lnSpc>
              <a:spcBef>
                <a:spcPts val="1200"/>
              </a:spcBef>
              <a:buClr>
                <a:schemeClr val="accent1"/>
              </a:buClr>
              <a:buFont typeface="Calibri" panose="020F0502020204030204" pitchFamily="34" charset="0"/>
              <a:buChar char="-"/>
              <a:defRPr sz="1400" kern="1200">
                <a:solidFill>
                  <a:schemeClr val="tx1"/>
                </a:solidFill>
                <a:latin typeface="+mn-lt"/>
                <a:ea typeface="+mn-ea"/>
                <a:cs typeface="+mn-cs"/>
              </a:defRPr>
            </a:lvl3pPr>
            <a:lvl4pPr marL="1165225" indent="-228600" algn="l" defTabSz="914400" rtl="0" eaLnBrk="1" latinLnBrk="0" hangingPunct="1">
              <a:lnSpc>
                <a:spcPct val="100000"/>
              </a:lnSpc>
              <a:spcBef>
                <a:spcPts val="1200"/>
              </a:spcBef>
              <a:buClr>
                <a:schemeClr val="accent1"/>
              </a:buClr>
              <a:buFont typeface="Calibri" panose="020F0502020204030204" pitchFamily="34" charset="0"/>
              <a:buChar char="-"/>
              <a:defRPr sz="1100" kern="1200">
                <a:solidFill>
                  <a:schemeClr val="tx1"/>
                </a:solidFill>
                <a:latin typeface="+mn-lt"/>
                <a:ea typeface="+mn-ea"/>
                <a:cs typeface="+mn-cs"/>
              </a:defRPr>
            </a:lvl4pPr>
            <a:lvl5pPr marL="2057400" indent="-228600" algn="l" defTabSz="914400" rtl="0" eaLnBrk="1" latinLnBrk="0" hangingPunct="1">
              <a:lnSpc>
                <a:spcPct val="100000"/>
              </a:lnSpc>
              <a:spcBef>
                <a:spcPts val="1200"/>
              </a:spcBef>
              <a:buClr>
                <a:schemeClr val="accent1"/>
              </a:buClr>
              <a:buFont typeface="Wingdings" panose="05000000000000000000" pitchFamily="2" charset="2"/>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25475" indent="0">
              <a:buNone/>
            </a:pPr>
            <a:r>
              <a:rPr lang="fr-FR" sz="1600" b="1" i="1" dirty="0">
                <a:solidFill>
                  <a:schemeClr val="tx2"/>
                </a:solidFill>
              </a:rPr>
              <a:t>Le bilan des attributions</a:t>
            </a:r>
          </a:p>
        </p:txBody>
      </p:sp>
      <p:sp>
        <p:nvSpPr>
          <p:cNvPr id="10" name="Titre 4">
            <a:extLst>
              <a:ext uri="{FF2B5EF4-FFF2-40B4-BE49-F238E27FC236}">
                <a16:creationId xmlns:a16="http://schemas.microsoft.com/office/drawing/2014/main" id="{1DE51384-C147-4259-8BC3-0A00E05C9FF4}"/>
              </a:ext>
            </a:extLst>
          </p:cNvPr>
          <p:cNvSpPr>
            <a:spLocks noGrp="1"/>
          </p:cNvSpPr>
          <p:nvPr>
            <p:ph type="title"/>
          </p:nvPr>
        </p:nvSpPr>
        <p:spPr>
          <a:xfrm>
            <a:off x="324000" y="252000"/>
            <a:ext cx="11520000" cy="834366"/>
          </a:xfrm>
        </p:spPr>
        <p:txBody>
          <a:bodyPr>
            <a:noAutofit/>
          </a:bodyPr>
          <a:lstStyle/>
          <a:p>
            <a:r>
              <a:rPr lang="fr-FR" sz="2800" dirty="0"/>
              <a:t>Enjeux et objectifs de la mise en œuvre de la gestion en flux</a:t>
            </a:r>
          </a:p>
        </p:txBody>
      </p:sp>
      <p:sp>
        <p:nvSpPr>
          <p:cNvPr id="12" name="Rectangle 11">
            <a:extLst>
              <a:ext uri="{FF2B5EF4-FFF2-40B4-BE49-F238E27FC236}">
                <a16:creationId xmlns:a16="http://schemas.microsoft.com/office/drawing/2014/main" id="{D01810BC-0642-4A98-AADC-B3DB56596E73}"/>
              </a:ext>
            </a:extLst>
          </p:cNvPr>
          <p:cNvSpPr/>
          <p:nvPr/>
        </p:nvSpPr>
        <p:spPr>
          <a:xfrm>
            <a:off x="11277600" y="3914274"/>
            <a:ext cx="914400" cy="254085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extBox 7">
            <a:extLst>
              <a:ext uri="{FF2B5EF4-FFF2-40B4-BE49-F238E27FC236}">
                <a16:creationId xmlns:a16="http://schemas.microsoft.com/office/drawing/2014/main" id="{A34D1A64-CE4F-4A85-89FE-EFDA82CEB1EC}"/>
              </a:ext>
            </a:extLst>
          </p:cNvPr>
          <p:cNvSpPr txBox="1"/>
          <p:nvPr/>
        </p:nvSpPr>
        <p:spPr>
          <a:xfrm>
            <a:off x="324000" y="1259999"/>
            <a:ext cx="614271" cy="600164"/>
          </a:xfrm>
          <a:prstGeom prst="rect">
            <a:avLst/>
          </a:prstGeom>
          <a:noFill/>
        </p:spPr>
        <p:txBody>
          <a:bodyPr wrap="none" rtlCol="0">
            <a:spAutoFit/>
          </a:bodyPr>
          <a:lstStyle/>
          <a:p>
            <a:r>
              <a:rPr lang="en-US" sz="3300" b="1" dirty="0">
                <a:solidFill>
                  <a:schemeClr val="tx2"/>
                </a:solidFill>
              </a:rPr>
              <a:t>13</a:t>
            </a:r>
          </a:p>
        </p:txBody>
      </p:sp>
      <p:sp>
        <p:nvSpPr>
          <p:cNvPr id="14" name="TextBox 7">
            <a:extLst>
              <a:ext uri="{FF2B5EF4-FFF2-40B4-BE49-F238E27FC236}">
                <a16:creationId xmlns:a16="http://schemas.microsoft.com/office/drawing/2014/main" id="{893AD290-7F10-49A1-B0F7-38E475C4B3B1}"/>
              </a:ext>
            </a:extLst>
          </p:cNvPr>
          <p:cNvSpPr txBox="1"/>
          <p:nvPr/>
        </p:nvSpPr>
        <p:spPr>
          <a:xfrm>
            <a:off x="4284000" y="1259999"/>
            <a:ext cx="614271" cy="600164"/>
          </a:xfrm>
          <a:prstGeom prst="rect">
            <a:avLst/>
          </a:prstGeom>
          <a:noFill/>
        </p:spPr>
        <p:txBody>
          <a:bodyPr wrap="none" rtlCol="0">
            <a:spAutoFit/>
          </a:bodyPr>
          <a:lstStyle/>
          <a:p>
            <a:r>
              <a:rPr lang="en-US" sz="3300" b="1" dirty="0">
                <a:solidFill>
                  <a:schemeClr val="tx2"/>
                </a:solidFill>
              </a:rPr>
              <a:t>14</a:t>
            </a:r>
          </a:p>
        </p:txBody>
      </p:sp>
      <p:sp>
        <p:nvSpPr>
          <p:cNvPr id="7" name="Rectangle 6">
            <a:extLst>
              <a:ext uri="{FF2B5EF4-FFF2-40B4-BE49-F238E27FC236}">
                <a16:creationId xmlns:a16="http://schemas.microsoft.com/office/drawing/2014/main" id="{106875CD-0D70-49BF-BCB9-BCAB29873F97}"/>
              </a:ext>
            </a:extLst>
          </p:cNvPr>
          <p:cNvSpPr/>
          <p:nvPr/>
        </p:nvSpPr>
        <p:spPr>
          <a:xfrm>
            <a:off x="324000" y="1860162"/>
            <a:ext cx="3600000" cy="4385816"/>
          </a:xfrm>
          <a:prstGeom prst="rect">
            <a:avLst/>
          </a:prstGeom>
        </p:spPr>
        <p:txBody>
          <a:bodyPr>
            <a:spAutoFit/>
          </a:bodyPr>
          <a:lstStyle/>
          <a:p>
            <a:pPr algn="just">
              <a:spcBef>
                <a:spcPts val="1200"/>
              </a:spcBef>
            </a:pPr>
            <a:r>
              <a:rPr lang="fr-FR" sz="1200" dirty="0"/>
              <a:t>Le passage à la gestion en flux implique de la transparence avec un partage entre tous les réservataires des informations et bilans transmis par les bailleurs sociaux, dans le cadre, notamment, des instances de pilotage des attributions telles les CIL.</a:t>
            </a:r>
          </a:p>
          <a:p>
            <a:pPr marL="171450" indent="-171450" algn="just">
              <a:spcBef>
                <a:spcPts val="600"/>
              </a:spcBef>
              <a:buFontTx/>
              <a:buChar char="-"/>
            </a:pPr>
            <a:r>
              <a:rPr lang="fr-FR" sz="1200" dirty="0"/>
              <a:t>Avant la mise en conformité des conventions, l’ensemble des réservataires sont informés simultanément par le bailleur de la localisation, du nombre et de la typologie des logements conventionnés, réservataire par réservataire, sur le territoire du département.  La CIL peut faire des préconisations sur le contenu des conventions.</a:t>
            </a:r>
          </a:p>
          <a:p>
            <a:pPr marL="171450" indent="-171450" algn="just">
              <a:spcBef>
                <a:spcPts val="600"/>
              </a:spcBef>
              <a:buFontTx/>
              <a:buChar char="-"/>
            </a:pPr>
            <a:r>
              <a:rPr lang="fr-FR" sz="1200" dirty="0"/>
              <a:t>Toute convention doit être transmise par le bailleur sans délai au préfet ainsi qu’au président de l’intercommunalité compétente en matière de politique d’attribution ou au président de la métropole de Lyon ou au président de l’EPT de la métropole du Grand Paris ou au maire de Paris. </a:t>
            </a:r>
          </a:p>
          <a:p>
            <a:pPr marL="171450" indent="-171450" algn="just">
              <a:spcBef>
                <a:spcPts val="600"/>
              </a:spcBef>
              <a:buFontTx/>
              <a:buChar char="-"/>
            </a:pPr>
            <a:r>
              <a:rPr lang="fr-FR" sz="1200" dirty="0"/>
              <a:t>Pour les logements soustraits du flux, une information en début d’année sur les logements retranchés et leur affectation prévisionnelle est donnée aux réservataires.</a:t>
            </a:r>
          </a:p>
        </p:txBody>
      </p:sp>
      <p:sp>
        <p:nvSpPr>
          <p:cNvPr id="16" name="Rectangle 15">
            <a:extLst>
              <a:ext uri="{FF2B5EF4-FFF2-40B4-BE49-F238E27FC236}">
                <a16:creationId xmlns:a16="http://schemas.microsoft.com/office/drawing/2014/main" id="{DD79B7F4-94F9-460D-8C6C-B288274658D8}"/>
              </a:ext>
            </a:extLst>
          </p:cNvPr>
          <p:cNvSpPr/>
          <p:nvPr/>
        </p:nvSpPr>
        <p:spPr>
          <a:xfrm>
            <a:off x="4284000" y="1860162"/>
            <a:ext cx="3600000" cy="3323987"/>
          </a:xfrm>
          <a:prstGeom prst="rect">
            <a:avLst/>
          </a:prstGeom>
        </p:spPr>
        <p:txBody>
          <a:bodyPr>
            <a:spAutoFit/>
          </a:bodyPr>
          <a:lstStyle/>
          <a:p>
            <a:pPr marL="171450" indent="-171450" algn="just">
              <a:spcBef>
                <a:spcPts val="1200"/>
              </a:spcBef>
              <a:buFontTx/>
              <a:buChar char="-"/>
            </a:pPr>
            <a:r>
              <a:rPr lang="fr-FR" sz="1200" b="1" dirty="0">
                <a:solidFill>
                  <a:schemeClr val="tx2"/>
                </a:solidFill>
              </a:rPr>
              <a:t>Chaque année, avant le 28 février, le bailleur transmet aux réservataires le bilan des logements attribués par réservataire </a:t>
            </a:r>
            <a:r>
              <a:rPr lang="fr-FR" sz="1200" dirty="0"/>
              <a:t>avec la typologie, le financement, la taille, le loyer, la localisation dans et hors QPV, commune, et les logements soustraits du flux </a:t>
            </a:r>
            <a:r>
              <a:rPr lang="fr-FR" sz="1200" dirty="0" smtClean="0"/>
              <a:t>(ANRU, ORCOD IN, </a:t>
            </a:r>
            <a:r>
              <a:rPr lang="fr-FR" sz="1200" dirty="0"/>
              <a:t>mutations, ventes, police des bâtiments insalubres).</a:t>
            </a:r>
          </a:p>
          <a:p>
            <a:pPr algn="just">
              <a:spcBef>
                <a:spcPts val="1200"/>
              </a:spcBef>
            </a:pPr>
            <a:r>
              <a:rPr lang="fr-FR" sz="1200" dirty="0"/>
              <a:t>Sur les territoires de la réforme des réservations, ce bilan est également transmis aux EPCI, métropoles, et aux CIL qui peuvent procéder à une évaluation.</a:t>
            </a:r>
          </a:p>
          <a:p>
            <a:pPr marL="171450" indent="-171450" algn="just">
              <a:spcBef>
                <a:spcPts val="1200"/>
              </a:spcBef>
              <a:buFontTx/>
              <a:buChar char="-"/>
            </a:pPr>
            <a:endParaRPr lang="fr-FR" sz="1200" dirty="0"/>
          </a:p>
          <a:p>
            <a:pPr marL="171450" indent="-171450" algn="just">
              <a:spcBef>
                <a:spcPts val="1200"/>
              </a:spcBef>
              <a:buFontTx/>
              <a:buChar char="-"/>
            </a:pPr>
            <a:r>
              <a:rPr lang="fr-FR" sz="1200" b="1" dirty="0">
                <a:solidFill>
                  <a:schemeClr val="tx2"/>
                </a:solidFill>
              </a:rPr>
              <a:t>Chaque année, un bilan des attributions est présenté en commission d’attribution des logements et d’examen de l’occupation des logements (</a:t>
            </a:r>
            <a:r>
              <a:rPr lang="fr-FR" sz="1200" b="1" dirty="0" err="1">
                <a:solidFill>
                  <a:schemeClr val="tx2"/>
                </a:solidFill>
              </a:rPr>
              <a:t>Caleol</a:t>
            </a:r>
            <a:r>
              <a:rPr lang="fr-FR" sz="1200" b="1" dirty="0">
                <a:solidFill>
                  <a:schemeClr val="tx2"/>
                </a:solidFill>
              </a:rPr>
              <a:t>).</a:t>
            </a:r>
          </a:p>
        </p:txBody>
      </p:sp>
    </p:spTree>
    <p:extLst>
      <p:ext uri="{BB962C8B-B14F-4D97-AF65-F5344CB8AC3E}">
        <p14:creationId xmlns:p14="http://schemas.microsoft.com/office/powerpoint/2010/main" val="253854319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GroupeAlpha2021">
      <a:dk1>
        <a:srgbClr val="35383B"/>
      </a:dk1>
      <a:lt1>
        <a:sysClr val="window" lastClr="FFFFFF"/>
      </a:lt1>
      <a:dk2>
        <a:srgbClr val="0F6396"/>
      </a:dk2>
      <a:lt2>
        <a:srgbClr val="E7E6E6"/>
      </a:lt2>
      <a:accent1>
        <a:srgbClr val="0087BD"/>
      </a:accent1>
      <a:accent2>
        <a:srgbClr val="F2B818"/>
      </a:accent2>
      <a:accent3>
        <a:srgbClr val="E62930"/>
      </a:accent3>
      <a:accent4>
        <a:srgbClr val="9C1730"/>
      </a:accent4>
      <a:accent5>
        <a:srgbClr val="C77614"/>
      </a:accent5>
      <a:accent6>
        <a:srgbClr val="39B0E3"/>
      </a:accent6>
      <a:hlink>
        <a:srgbClr val="EF274A"/>
      </a:hlink>
      <a:folHlink>
        <a:srgbClr val="9C1730"/>
      </a:folHlink>
    </a:clrScheme>
    <a:fontScheme name="Groupe Alpha 2021">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 id="{97D97A06-5A8F-416F-902A-7583780BF3BE}" vid="{48ABB653-0467-4680-AB5A-827478597405}"/>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9319387893AD34CAF8932D2C682D503" ma:contentTypeVersion="" ma:contentTypeDescription="Crée un document." ma:contentTypeScope="" ma:versionID="7b00a6a7697a660c3395231c78932a35">
  <xsd:schema xmlns:xsd="http://www.w3.org/2001/XMLSchema" xmlns:xs="http://www.w3.org/2001/XMLSchema" xmlns:p="http://schemas.microsoft.com/office/2006/metadata/properties" xmlns:ns2="a050e9f6-8e32-4669-99ae-345289fb9c6b" xmlns:ns3="7EB0CB60-47EF-49EB-A2AB-929EDAE9E440" xmlns:ns4="7eb0cb60-47ef-49eb-a2ab-929edae9e440" targetNamespace="http://schemas.microsoft.com/office/2006/metadata/properties" ma:root="true" ma:fieldsID="9eb92c25c6793d90fdadf3a4ba4d8358" ns2:_="" ns3:_="" ns4:_="">
    <xsd:import namespace="a050e9f6-8e32-4669-99ae-345289fb9c6b"/>
    <xsd:import namespace="7EB0CB60-47EF-49EB-A2AB-929EDAE9E440"/>
    <xsd:import namespace="7eb0cb60-47ef-49eb-a2ab-929edae9e440"/>
    <xsd:element name="properties">
      <xsd:complexType>
        <xsd:sequence>
          <xsd:element name="documentManagement">
            <xsd:complexType>
              <xsd:all>
                <xsd:element ref="ns2:Année" minOccurs="0"/>
                <xsd:element ref="ns2:Assistante" minOccurs="0"/>
                <xsd:element ref="ns2:Client" minOccurs="0"/>
                <xsd:element ref="ns2:Equipe" minOccurs="0"/>
                <xsd:element ref="ns2:ID_x0020_client" minOccurs="0"/>
                <xsd:element ref="ns2:Intitulé_x0020_de_x0020_la_x0020_mission" minOccurs="0"/>
                <xsd:element ref="ns2:Numéro_x0020_de_x0020_mission" minOccurs="0"/>
                <xsd:element ref="ns2:Produit" minOccurs="0"/>
                <xsd:element ref="ns2:Responsable_x0020_de_x0020_mission" minOccurs="0"/>
                <xsd:element ref="ns2:ScriptExecuted" minOccurs="0"/>
                <xsd:element ref="ns2:Secteur" minOccurs="0"/>
                <xsd:element ref="ns2:Site_x0020_client" minOccurs="0"/>
                <xsd:element ref="ns2:Site_x0020_mission" minOccurs="0"/>
                <xsd:element ref="ns2:URL_x0020_mission" minOccurs="0"/>
                <xsd:element ref="ns3:MediaServiceMetadata" minOccurs="0"/>
                <xsd:element ref="ns3:MediaServiceFastMetadata" minOccurs="0"/>
                <xsd:element ref="ns4:MediaServiceDateTaken" minOccurs="0"/>
                <xsd:element ref="ns4:MediaServiceAutoTags" minOccurs="0"/>
                <xsd:element ref="ns4:MediaLengthInSecond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50e9f6-8e32-4669-99ae-345289fb9c6b" elementFormDefault="qualified">
    <xsd:import namespace="http://schemas.microsoft.com/office/2006/documentManagement/types"/>
    <xsd:import namespace="http://schemas.microsoft.com/office/infopath/2007/PartnerControls"/>
    <xsd:element name="Année" ma:index="2" nillable="true" ma:displayName="Année" ma:default="2020" ma:internalName="Ann_x00e9_e">
      <xsd:simpleType>
        <xsd:restriction base="dms:Text">
          <xsd:maxLength value="255"/>
        </xsd:restriction>
      </xsd:simpleType>
    </xsd:element>
    <xsd:element name="Assistante" ma:index="3" nillable="true" ma:displayName="Assistante" ma:default="laurence.pommier@mail-alpha.com" ma:internalName="Assistante">
      <xsd:simpleType>
        <xsd:restriction base="dms:Text">
          <xsd:maxLength value="255"/>
        </xsd:restriction>
      </xsd:simpleType>
    </xsd:element>
    <xsd:element name="Client" ma:index="4" nillable="true" ma:displayName="Client" ma:default="DIRECTION INTERMINISTERIELLE DE LA TRANSFORMATION PUBLIQUE" ma:internalName="Client">
      <xsd:simpleType>
        <xsd:restriction base="dms:Text">
          <xsd:maxLength value="255"/>
        </xsd:restriction>
      </xsd:simpleType>
    </xsd:element>
    <xsd:element name="Equipe" ma:index="5" nillable="true" ma:displayName="Equipe" ma:default="9153" ma:internalName="Equipe">
      <xsd:simpleType>
        <xsd:restriction base="dms:Text">
          <xsd:maxLength value="255"/>
        </xsd:restriction>
      </xsd:simpleType>
    </xsd:element>
    <xsd:element name="ID_x0020_client" ma:index="6" nillable="true" ma:displayName="ID client" ma:internalName="ID_x0020_client">
      <xsd:simpleType>
        <xsd:restriction base="dms:Text">
          <xsd:maxLength value="255"/>
        </xsd:restriction>
      </xsd:simpleType>
    </xsd:element>
    <xsd:element name="Intitulé_x0020_de_x0020_la_x0020_mission" ma:index="7" nillable="true" ma:displayName="Intitulé de la mission" ma:internalName="Intitul_x00e9__x0020_de_x0020_la_x0020_mission">
      <xsd:simpleType>
        <xsd:restriction base="dms:Text">
          <xsd:maxLength value="255"/>
        </xsd:restriction>
      </xsd:simpleType>
    </xsd:element>
    <xsd:element name="Numéro_x0020_de_x0020_mission" ma:index="8" nillable="true" ma:displayName="Numéro de mission" ma:default="0067" ma:internalName="Num_x00e9_ro_x0020_de_x0020_mission">
      <xsd:simpleType>
        <xsd:restriction base="dms:Text">
          <xsd:maxLength value="255"/>
        </xsd:restriction>
      </xsd:simpleType>
    </xsd:element>
    <xsd:element name="Produit" ma:index="9" nillable="true" ma:displayName="Produit" ma:default="ACC" ma:internalName="Produit">
      <xsd:simpleType>
        <xsd:restriction base="dms:Text">
          <xsd:maxLength value="255"/>
        </xsd:restriction>
      </xsd:simpleType>
    </xsd:element>
    <xsd:element name="Responsable_x0020_de_x0020_mission" ma:index="10" nillable="true" ma:displayName="Responsable de mission" ma:default="celine.grava@mail-alpha.com" ma:internalName="Responsable_x0020_de_x0020_mission">
      <xsd:simpleType>
        <xsd:restriction base="dms:Text">
          <xsd:maxLength value="255"/>
        </xsd:restriction>
      </xsd:simpleType>
    </xsd:element>
    <xsd:element name="ScriptExecuted" ma:index="11" nillable="true" ma:displayName="ScriptExecuted" ma:internalName="ScriptExecuted" ma:percentage="FALSE">
      <xsd:simpleType>
        <xsd:restriction base="dms:Number"/>
      </xsd:simpleType>
    </xsd:element>
    <xsd:element name="Secteur" ma:index="12" nillable="true" ma:displayName="Secteur" ma:default="---" ma:internalName="Secteur">
      <xsd:simpleType>
        <xsd:restriction base="dms:Text">
          <xsd:maxLength value="255"/>
        </xsd:restriction>
      </xsd:simpleType>
    </xsd:element>
    <xsd:element name="Site_x0020_client" ma:index="13" nillable="true" ma:displayName="Site client" ma:format="Hyperlink" ma:internalName="Site_x0020_client">
      <xsd:complexType>
        <xsd:complexContent>
          <xsd:extension base="dms:URL">
            <xsd:sequence>
              <xsd:element name="Url" type="dms:ValidUrl" minOccurs="0" nillable="true"/>
              <xsd:element name="Description" type="xsd:string" nillable="true"/>
            </xsd:sequence>
          </xsd:extension>
        </xsd:complexContent>
      </xsd:complexType>
    </xsd:element>
    <xsd:element name="Site_x0020_mission" ma:index="14" nillable="true" ma:displayName="Site mission" ma:format="Hyperlink" ma:internalName="Site_x0020_mission">
      <xsd:complexType>
        <xsd:complexContent>
          <xsd:extension base="dms:URL">
            <xsd:sequence>
              <xsd:element name="Url" type="dms:ValidUrl" minOccurs="0" nillable="true"/>
              <xsd:element name="Description" type="xsd:string" nillable="true"/>
            </xsd:sequence>
          </xsd:extension>
        </xsd:complexContent>
      </xsd:complexType>
    </xsd:element>
    <xsd:element name="URL_x0020_mission" ma:index="21" nillable="true" ma:displayName="URL mission" ma:format="Hyperlink" ma:internalName="URL_x0020_mission">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EB0CB60-47EF-49EB-A2AB-929EDAE9E440"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eb0cb60-47ef-49eb-a2ab-929edae9e440" elementFormDefault="qualified">
    <xsd:import namespace="http://schemas.microsoft.com/office/2006/documentManagement/types"/>
    <xsd:import namespace="http://schemas.microsoft.com/office/infopath/2007/PartnerControls"/>
    <xsd:element name="MediaServiceDateTaken" ma:index="24" nillable="true" ma:displayName="MediaServiceDateTaken" ma:hidden="true" ma:internalName="MediaServiceDateTaken" ma:readOnly="true">
      <xsd:simpleType>
        <xsd:restriction base="dms:Text"/>
      </xsd:simpleType>
    </xsd:element>
    <xsd:element name="MediaServiceAutoTags" ma:index="25" nillable="true" ma:displayName="Tags" ma:internalName="MediaServiceAutoTags" ma:readOnly="true">
      <xsd:simpleType>
        <xsd:restriction base="dms:Text"/>
      </xsd:simpleType>
    </xsd:element>
    <xsd:element name="MediaLengthInSeconds" ma:index="26" nillable="true" ma:displayName="MediaLengthInSeconds" ma:hidden="true" ma:internalName="MediaLengthInSeconds" ma:readOnly="true">
      <xsd:simpleType>
        <xsd:restriction base="dms:Unknown"/>
      </xsd:simpleType>
    </xsd:element>
    <xsd:element name="MediaServiceOCR" ma:index="27" nillable="true" ma:displayName="Extracted Text" ma:internalName="MediaServiceOCR" ma:readOnly="true">
      <xsd:simpleType>
        <xsd:restriction base="dms:Note">
          <xsd:maxLength value="255"/>
        </xsd:restriction>
      </xsd:simpleType>
    </xsd:element>
    <xsd:element name="MediaServiceGenerationTime" ma:index="28" nillable="true" ma:displayName="MediaServiceGenerationTime" ma:hidden="true" ma:internalName="MediaServiceGenerationTime" ma:readOnly="true">
      <xsd:simpleType>
        <xsd:restriction base="dms:Text"/>
      </xsd:simpleType>
    </xsd:element>
    <xsd:element name="MediaServiceEventHashCode" ma:index="2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Type de contenu"/>
        <xsd:element ref="dc:title" minOccurs="0" maxOccurs="1" ma:index="1"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lient xmlns="a050e9f6-8e32-4669-99ae-345289fb9c6b">DIRECTION INTERMINISTERIELLE DE LA TRANSFORMATION PUBLIQUE</Client>
    <Numéro_x0020_de_x0020_mission xmlns="a050e9f6-8e32-4669-99ae-345289fb9c6b">0067</Numéro_x0020_de_x0020_mission>
    <Produit xmlns="a050e9f6-8e32-4669-99ae-345289fb9c6b">ACC</Produit>
    <Responsable_x0020_de_x0020_mission xmlns="a050e9f6-8e32-4669-99ae-345289fb9c6b">celine.grava@mail-alpha.com</Responsable_x0020_de_x0020_mission>
    <Assistante xmlns="a050e9f6-8e32-4669-99ae-345289fb9c6b">laurence.pommier@mail-alpha.com</Assistante>
    <Equipe xmlns="a050e9f6-8e32-4669-99ae-345289fb9c6b">9153</Equipe>
    <Site_x0020_client xmlns="a050e9f6-8e32-4669-99ae-345289fb9c6b">
      <Url xsi:nil="true"/>
      <Description xsi:nil="true"/>
    </Site_x0020_client>
    <Année xmlns="a050e9f6-8e32-4669-99ae-345289fb9c6b">2020</Année>
    <ID_x0020_client xmlns="a050e9f6-8e32-4669-99ae-345289fb9c6b" xsi:nil="true"/>
    <ScriptExecuted xmlns="a050e9f6-8e32-4669-99ae-345289fb9c6b" xsi:nil="true"/>
    <URL_x0020_mission xmlns="a050e9f6-8e32-4669-99ae-345289fb9c6b">
      <Url xsi:nil="true"/>
      <Description xsi:nil="true"/>
    </URL_x0020_mission>
    <Secteur xmlns="a050e9f6-8e32-4669-99ae-345289fb9c6b">---</Secteur>
    <Intitulé_x0020_de_x0020_la_x0020_mission xmlns="a050e9f6-8e32-4669-99ae-345289fb9c6b" xsi:nil="true"/>
    <Site_x0020_mission xmlns="a050e9f6-8e32-4669-99ae-345289fb9c6b">
      <Url xsi:nil="true"/>
      <Description xsi:nil="true"/>
    </Site_x0020_miss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00B892A-2FCD-4BB3-8383-0250E74923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50e9f6-8e32-4669-99ae-345289fb9c6b"/>
    <ds:schemaRef ds:uri="7EB0CB60-47EF-49EB-A2AB-929EDAE9E440"/>
    <ds:schemaRef ds:uri="7eb0cb60-47ef-49eb-a2ab-929edae9e4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9CE8384-844C-40FC-B156-F9EAA38F0537}">
  <ds:schemaRefs>
    <ds:schemaRef ds:uri="a050e9f6-8e32-4669-99ae-345289fb9c6b"/>
    <ds:schemaRef ds:uri="http://purl.org/dc/elements/1.1/"/>
    <ds:schemaRef ds:uri="7eb0cb60-47ef-49eb-a2ab-929edae9e440"/>
    <ds:schemaRef ds:uri="http://purl.org/dc/dcmitype/"/>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7EB0CB60-47EF-49EB-A2AB-929EDAE9E440"/>
    <ds:schemaRef ds:uri="http://www.w3.org/XML/1998/namespace"/>
  </ds:schemaRefs>
</ds:datastoreItem>
</file>

<file path=customXml/itemProps3.xml><?xml version="1.0" encoding="utf-8"?>
<ds:datastoreItem xmlns:ds="http://schemas.openxmlformats.org/officeDocument/2006/customXml" ds:itemID="{2CCDA63B-D985-4EDD-A11E-91F6B9F0717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46063</TotalTime>
  <Words>2105</Words>
  <Application>Microsoft Office PowerPoint</Application>
  <PresentationFormat>Grand écran</PresentationFormat>
  <Paragraphs>105</Paragraphs>
  <Slides>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Calibri</vt:lpstr>
      <vt:lpstr>Wingdings</vt:lpstr>
      <vt:lpstr>Thème Office</vt:lpstr>
      <vt:lpstr>Présentation PowerPoint</vt:lpstr>
      <vt:lpstr>Enjeux et objectifs de la mise en œuvre de la gestion en flux</vt:lpstr>
      <vt:lpstr>Enjeux et objectifs de la mise en œuvre de la gestion en flux</vt:lpstr>
      <vt:lpstr>Enjeux et objectifs de la mise en œuvre de la gestion en flux</vt:lpstr>
      <vt:lpstr>Enjeux et objectifs de la mise en œuvre de la gestion en flux</vt:lpstr>
      <vt:lpstr>Enjeux et objectifs de la mise en œuvre de la gestion en flux</vt:lpstr>
      <vt:lpstr>Enjeux et objectifs de la mise en œuvre de la gestion en flux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BOUSSOUIRA Nabil</dc:creator>
  <cp:lastModifiedBy>BOUSSOUIRA Nabil</cp:lastModifiedBy>
  <cp:revision>28</cp:revision>
  <dcterms:created xsi:type="dcterms:W3CDTF">2022-07-20T06:57:07Z</dcterms:created>
  <dcterms:modified xsi:type="dcterms:W3CDTF">2023-01-19T23:13:09Z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0x01010019319387893AD34CAF8932D2C682D503</vt:lpwstr>
  </property>
</Properties>
</file>