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3"/>
  </p:sldMasterIdLst>
  <p:notesMasterIdLst>
    <p:notesMasterId r:id="rId7"/>
  </p:notesMasterIdLst>
  <p:sldIdLst>
    <p:sldId id="258" r:id="rId4"/>
    <p:sldId id="256" r:id="rId5"/>
    <p:sldId id="257" r:id="rId6"/>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5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NDJEAN Agathe" userId="3d6b4f36-572f-4048-8dcf-40f5dbb04ad3" providerId="ADAL" clId="{2E6E6E2A-6BB3-4A8F-BA61-961F58F30E48}"/>
    <pc:docChg chg="modSld">
      <pc:chgData name="GRANDJEAN Agathe" userId="3d6b4f36-572f-4048-8dcf-40f5dbb04ad3" providerId="ADAL" clId="{2E6E6E2A-6BB3-4A8F-BA61-961F58F30E48}" dt="2022-08-29T11:05:35.921" v="0" actId="20577"/>
      <pc:docMkLst>
        <pc:docMk/>
      </pc:docMkLst>
      <pc:sldChg chg="modSp">
        <pc:chgData name="GRANDJEAN Agathe" userId="3d6b4f36-572f-4048-8dcf-40f5dbb04ad3" providerId="ADAL" clId="{2E6E6E2A-6BB3-4A8F-BA61-961F58F30E48}" dt="2022-08-29T11:05:35.921" v="0" actId="20577"/>
        <pc:sldMkLst>
          <pc:docMk/>
          <pc:sldMk cId="1795993443" sldId="257"/>
        </pc:sldMkLst>
        <pc:spChg chg="mod">
          <ac:chgData name="GRANDJEAN Agathe" userId="3d6b4f36-572f-4048-8dcf-40f5dbb04ad3" providerId="ADAL" clId="{2E6E6E2A-6BB3-4A8F-BA61-961F58F30E48}" dt="2022-08-29T11:05:35.921" v="0" actId="20577"/>
          <ac:spMkLst>
            <pc:docMk/>
            <pc:sldMk cId="1795993443" sldId="257"/>
            <ac:spMk id="34" creationId="{C504E1E7-8153-4009-94B5-F423E6356C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F9E5E-3391-4123-A88A-116906EAFA52}" type="datetimeFigureOut">
              <a:rPr lang="fr-FR" smtClean="0"/>
              <a:t>25/01/2023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1F7136-B35C-428B-BE44-9D76E2E8C076}" type="slidenum">
              <a:rPr lang="fr-FR" smtClean="0"/>
              <a:t>‹N°›</a:t>
            </a:fld>
            <a:endParaRPr lang="fr-FR"/>
          </a:p>
        </p:txBody>
      </p:sp>
    </p:spTree>
    <p:extLst>
      <p:ext uri="{BB962C8B-B14F-4D97-AF65-F5344CB8AC3E}">
        <p14:creationId xmlns:p14="http://schemas.microsoft.com/office/powerpoint/2010/main" val="2992863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38388" y="1143000"/>
            <a:ext cx="2181225" cy="3086100"/>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FC1F7136-B35C-428B-BE44-9D76E2E8C076}" type="slidenum">
              <a:rPr lang="fr-FR" smtClean="0"/>
              <a:t>2</a:t>
            </a:fld>
            <a:endParaRPr lang="fr-FR"/>
          </a:p>
        </p:txBody>
      </p:sp>
    </p:spTree>
    <p:extLst>
      <p:ext uri="{BB962C8B-B14F-4D97-AF65-F5344CB8AC3E}">
        <p14:creationId xmlns:p14="http://schemas.microsoft.com/office/powerpoint/2010/main" val="2289190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DF99BA1-68E2-4D74-8E5D-AFBFF002B155}" type="datetimeFigureOut">
              <a:rPr lang="fr-FR" smtClean="0"/>
              <a:t>25/01/2023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4371077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DF99BA1-68E2-4D74-8E5D-AFBFF002B155}" type="datetimeFigureOut">
              <a:rPr lang="fr-FR" smtClean="0"/>
              <a:t>25/01/2023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139963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DF99BA1-68E2-4D74-8E5D-AFBFF002B155}" type="datetimeFigureOut">
              <a:rPr lang="fr-FR" smtClean="0"/>
              <a:t>25/01/2023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11093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DF99BA1-68E2-4D74-8E5D-AFBFF002B155}" type="datetimeFigureOut">
              <a:rPr lang="fr-FR" smtClean="0"/>
              <a:t>25/01/2023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AE0C010-AD20-4171-B7D2-57A40FFDB744}" type="slidenum">
              <a:rPr lang="fr-FR" smtClean="0"/>
              <a:t>‹N°›</a:t>
            </a:fld>
            <a:endParaRPr lang="fr-FR"/>
          </a:p>
        </p:txBody>
      </p:sp>
      <p:sp>
        <p:nvSpPr>
          <p:cNvPr id="7" name="ZoneTexte 6"/>
          <p:cNvSpPr txBox="1"/>
          <p:nvPr userDrawn="1"/>
        </p:nvSpPr>
        <p:spPr>
          <a:xfrm rot="18852466">
            <a:off x="1025152" y="4332403"/>
            <a:ext cx="5294390" cy="1015663"/>
          </a:xfrm>
          <a:prstGeom prst="rect">
            <a:avLst/>
          </a:prstGeom>
          <a:noFill/>
        </p:spPr>
        <p:txBody>
          <a:bodyPr wrap="square" rtlCol="0">
            <a:spAutoFit/>
          </a:bodyPr>
          <a:lstStyle/>
          <a:p>
            <a:r>
              <a:rPr lang="fr-FR" sz="6000" b="1" dirty="0" smtClean="0">
                <a:solidFill>
                  <a:schemeClr val="bg1">
                    <a:lumMod val="65000"/>
                  </a:schemeClr>
                </a:solidFill>
              </a:rPr>
              <a:t>BROUILLON</a:t>
            </a:r>
            <a:endParaRPr lang="fr-FR" sz="6000" b="1" dirty="0">
              <a:solidFill>
                <a:schemeClr val="bg1">
                  <a:lumMod val="65000"/>
                </a:schemeClr>
              </a:solidFill>
            </a:endParaRPr>
          </a:p>
        </p:txBody>
      </p:sp>
    </p:spTree>
    <p:extLst>
      <p:ext uri="{BB962C8B-B14F-4D97-AF65-F5344CB8AC3E}">
        <p14:creationId xmlns:p14="http://schemas.microsoft.com/office/powerpoint/2010/main" val="26653856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DF99BA1-68E2-4D74-8E5D-AFBFF002B155}" type="datetimeFigureOut">
              <a:rPr lang="fr-FR" smtClean="0"/>
              <a:t>25/01/2023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2525732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DF99BA1-68E2-4D74-8E5D-AFBFF002B155}" type="datetimeFigureOut">
              <a:rPr lang="fr-FR" smtClean="0"/>
              <a:t>25/01/2023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2048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DF99BA1-68E2-4D74-8E5D-AFBFF002B155}" type="datetimeFigureOut">
              <a:rPr lang="fr-FR" smtClean="0"/>
              <a:t>25/01/2023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387927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DF99BA1-68E2-4D74-8E5D-AFBFF002B155}" type="datetimeFigureOut">
              <a:rPr lang="fr-FR" smtClean="0"/>
              <a:t>25/01/2023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132756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F99BA1-68E2-4D74-8E5D-AFBFF002B155}" type="datetimeFigureOut">
              <a:rPr lang="fr-FR" smtClean="0"/>
              <a:t>25/01/2023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20471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DDF99BA1-68E2-4D74-8E5D-AFBFF002B155}" type="datetimeFigureOut">
              <a:rPr lang="fr-FR" smtClean="0"/>
              <a:t>25/01/2023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2454847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DDF99BA1-68E2-4D74-8E5D-AFBFF002B155}" type="datetimeFigureOut">
              <a:rPr lang="fr-FR" smtClean="0"/>
              <a:t>25/01/2023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AE0C010-AD20-4171-B7D2-57A40FFDB744}" type="slidenum">
              <a:rPr lang="fr-FR" smtClean="0"/>
              <a:t>‹N°›</a:t>
            </a:fld>
            <a:endParaRPr lang="fr-FR"/>
          </a:p>
        </p:txBody>
      </p:sp>
    </p:spTree>
    <p:extLst>
      <p:ext uri="{BB962C8B-B14F-4D97-AF65-F5344CB8AC3E}">
        <p14:creationId xmlns:p14="http://schemas.microsoft.com/office/powerpoint/2010/main" val="28220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DF99BA1-68E2-4D74-8E5D-AFBFF002B155}" type="datetimeFigureOut">
              <a:rPr lang="fr-FR" smtClean="0"/>
              <a:t>25/01/2023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AE0C010-AD20-4171-B7D2-57A40FFDB744}" type="slidenum">
              <a:rPr lang="fr-FR" smtClean="0"/>
              <a:t>‹N°›</a:t>
            </a:fld>
            <a:endParaRPr lang="fr-FR"/>
          </a:p>
        </p:txBody>
      </p:sp>
    </p:spTree>
    <p:extLst>
      <p:ext uri="{BB962C8B-B14F-4D97-AF65-F5344CB8AC3E}">
        <p14:creationId xmlns:p14="http://schemas.microsoft.com/office/powerpoint/2010/main" val="346624785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hyperlink" Target="http://www.demande-logement-social.gouv.fr/"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8" Type="http://schemas.openxmlformats.org/officeDocument/2006/relationships/image" Target="../media/image12.png"/><Relationship Id="rId21" Type="http://schemas.openxmlformats.org/officeDocument/2006/relationships/image" Target="../media/image28.svg"/><Relationship Id="rId7" Type="http://schemas.openxmlformats.org/officeDocument/2006/relationships/image" Target="../media/image14.svg"/><Relationship Id="rId12" Type="http://schemas.openxmlformats.org/officeDocument/2006/relationships/image" Target="../media/image10.png"/><Relationship Id="rId17" Type="http://schemas.openxmlformats.org/officeDocument/2006/relationships/image" Target="../media/image24.svg"/><Relationship Id="rId2" Type="http://schemas.openxmlformats.org/officeDocument/2006/relationships/image" Target="../media/image6.png"/><Relationship Id="rId16" Type="http://schemas.openxmlformats.org/officeDocument/2006/relationships/image" Target="../media/image11.png"/><Relationship Id="rId20"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9.png"/><Relationship Id="rId19" Type="http://schemas.openxmlformats.org/officeDocument/2006/relationships/image" Target="../media/image26.svg"/><Relationship Id="rId9"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1096843" y="2932678"/>
            <a:ext cx="10022551" cy="4739258"/>
          </a:xfrm>
          <a:prstGeom prst="rect">
            <a:avLst/>
          </a:prstGeom>
        </p:spPr>
      </p:pic>
    </p:spTree>
    <p:extLst>
      <p:ext uri="{BB962C8B-B14F-4D97-AF65-F5344CB8AC3E}">
        <p14:creationId xmlns:p14="http://schemas.microsoft.com/office/powerpoint/2010/main" val="554059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85000"/>
              </a:schemeClr>
            </a:gs>
            <a:gs pos="100000">
              <a:schemeClr val="accent1">
                <a:lumMod val="40000"/>
                <a:lumOff val="60000"/>
              </a:schemeClr>
            </a:gs>
            <a:gs pos="100000">
              <a:schemeClr val="accent1">
                <a:lumMod val="75000"/>
              </a:schemeClr>
            </a:gs>
          </a:gsLst>
          <a:lin ang="5400000" scaled="1"/>
        </a:gradFill>
        <a:effectLst/>
      </p:bgPr>
    </p:bg>
    <p:spTree>
      <p:nvGrpSpPr>
        <p:cNvPr id="1" name=""/>
        <p:cNvGrpSpPr/>
        <p:nvPr/>
      </p:nvGrpSpPr>
      <p:grpSpPr>
        <a:xfrm>
          <a:off x="0" y="0"/>
          <a:ext cx="0" cy="0"/>
          <a:chOff x="0" y="0"/>
          <a:chExt cx="0" cy="0"/>
        </a:xfrm>
      </p:grpSpPr>
      <p:sp>
        <p:nvSpPr>
          <p:cNvPr id="63" name="Ellipse 62">
            <a:extLst>
              <a:ext uri="{FF2B5EF4-FFF2-40B4-BE49-F238E27FC236}">
                <a16:creationId xmlns:a16="http://schemas.microsoft.com/office/drawing/2014/main" xmlns="" id="{79A4AD5A-4107-46D3-80DE-B2930AB43FA3}"/>
              </a:ext>
            </a:extLst>
          </p:cNvPr>
          <p:cNvSpPr/>
          <p:nvPr/>
        </p:nvSpPr>
        <p:spPr>
          <a:xfrm rot="5400000">
            <a:off x="171862" y="7740737"/>
            <a:ext cx="2263323" cy="5611279"/>
          </a:xfrm>
          <a:prstGeom prst="ellipse">
            <a:avLst/>
          </a:prstGeom>
          <a:solidFill>
            <a:schemeClr val="accent5">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8" name="Groupe 17">
            <a:extLst>
              <a:ext uri="{FF2B5EF4-FFF2-40B4-BE49-F238E27FC236}">
                <a16:creationId xmlns:a16="http://schemas.microsoft.com/office/drawing/2014/main" xmlns="" id="{23B5B0A6-314B-4A0E-87EB-BCDDCD5F70B3}"/>
              </a:ext>
            </a:extLst>
          </p:cNvPr>
          <p:cNvGrpSpPr/>
          <p:nvPr/>
        </p:nvGrpSpPr>
        <p:grpSpPr>
          <a:xfrm>
            <a:off x="162560" y="1710233"/>
            <a:ext cx="3946604" cy="731943"/>
            <a:chOff x="303528" y="2759731"/>
            <a:chExt cx="5211902" cy="966606"/>
          </a:xfrm>
        </p:grpSpPr>
        <p:pic>
          <p:nvPicPr>
            <p:cNvPr id="5" name="Graphique 4" descr="Document">
              <a:extLst>
                <a:ext uri="{FF2B5EF4-FFF2-40B4-BE49-F238E27FC236}">
                  <a16:creationId xmlns:a16="http://schemas.microsoft.com/office/drawing/2014/main" xmlns="" id="{26FF0801-2970-4DEA-9A12-B08C9982837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03528" y="2759731"/>
              <a:ext cx="914400" cy="914402"/>
            </a:xfrm>
            <a:prstGeom prst="rect">
              <a:avLst/>
            </a:prstGeom>
          </p:spPr>
        </p:pic>
        <p:sp>
          <p:nvSpPr>
            <p:cNvPr id="6" name="ZoneTexte 5">
              <a:extLst>
                <a:ext uri="{FF2B5EF4-FFF2-40B4-BE49-F238E27FC236}">
                  <a16:creationId xmlns:a16="http://schemas.microsoft.com/office/drawing/2014/main" xmlns="" id="{CD090629-885B-40F9-95F1-40D657852D2A}"/>
                </a:ext>
              </a:extLst>
            </p:cNvPr>
            <p:cNvSpPr txBox="1"/>
            <p:nvPr/>
          </p:nvSpPr>
          <p:spPr>
            <a:xfrm>
              <a:off x="1217926" y="2865845"/>
              <a:ext cx="4297504" cy="860492"/>
            </a:xfrm>
            <a:prstGeom prst="rect">
              <a:avLst/>
            </a:prstGeom>
            <a:noFill/>
          </p:spPr>
          <p:txBody>
            <a:bodyPr wrap="square" rtlCol="0">
              <a:spAutoFit/>
            </a:bodyPr>
            <a:lstStyle/>
            <a:p>
              <a:r>
                <a:rPr lang="fr-FR" sz="1817" b="1" dirty="0"/>
                <a:t>1. JE DÉPOSE MA CANDIDATURE</a:t>
              </a:r>
            </a:p>
          </p:txBody>
        </p:sp>
      </p:grpSp>
      <p:sp>
        <p:nvSpPr>
          <p:cNvPr id="15" name="ZoneTexte 14">
            <a:extLst>
              <a:ext uri="{FF2B5EF4-FFF2-40B4-BE49-F238E27FC236}">
                <a16:creationId xmlns:a16="http://schemas.microsoft.com/office/drawing/2014/main" xmlns="" id="{4A2D3149-C172-4EA8-A0EA-0484AD6871B8}"/>
              </a:ext>
            </a:extLst>
          </p:cNvPr>
          <p:cNvSpPr txBox="1"/>
          <p:nvPr/>
        </p:nvSpPr>
        <p:spPr>
          <a:xfrm>
            <a:off x="182880" y="179812"/>
            <a:ext cx="7213600" cy="1024896"/>
          </a:xfrm>
          <a:prstGeom prst="rect">
            <a:avLst/>
          </a:prstGeom>
          <a:noFill/>
        </p:spPr>
        <p:txBody>
          <a:bodyPr wrap="square" rtlCol="0">
            <a:spAutoFit/>
          </a:bodyPr>
          <a:lstStyle/>
          <a:p>
            <a:r>
              <a:rPr lang="fr-FR" sz="3030" dirty="0">
                <a:solidFill>
                  <a:schemeClr val="accent5">
                    <a:lumMod val="50000"/>
                  </a:schemeClr>
                </a:solidFill>
                <a:latin typeface="Impact" panose="020B0806030902050204" pitchFamily="34" charset="0"/>
              </a:rPr>
              <a:t>DEMANDEURS : QU’EST-CE QUI VA CHANGER AVEC LA GESTION EN FLUX ? </a:t>
            </a:r>
          </a:p>
        </p:txBody>
      </p:sp>
      <p:grpSp>
        <p:nvGrpSpPr>
          <p:cNvPr id="33" name="Groupe 32">
            <a:extLst>
              <a:ext uri="{FF2B5EF4-FFF2-40B4-BE49-F238E27FC236}">
                <a16:creationId xmlns:a16="http://schemas.microsoft.com/office/drawing/2014/main" xmlns="" id="{F113FD0F-63C3-480A-A314-0863253A4C0B}"/>
              </a:ext>
            </a:extLst>
          </p:cNvPr>
          <p:cNvGrpSpPr/>
          <p:nvPr/>
        </p:nvGrpSpPr>
        <p:grpSpPr>
          <a:xfrm>
            <a:off x="3184735" y="6088525"/>
            <a:ext cx="4351985" cy="914400"/>
            <a:chOff x="3184735" y="6088525"/>
            <a:chExt cx="4351985" cy="914400"/>
          </a:xfrm>
        </p:grpSpPr>
        <p:sp>
          <p:nvSpPr>
            <p:cNvPr id="8" name="ZoneTexte 7">
              <a:extLst>
                <a:ext uri="{FF2B5EF4-FFF2-40B4-BE49-F238E27FC236}">
                  <a16:creationId xmlns:a16="http://schemas.microsoft.com/office/drawing/2014/main" xmlns="" id="{E8B49485-7B77-4FD2-AA5E-BDD77F82F186}"/>
                </a:ext>
              </a:extLst>
            </p:cNvPr>
            <p:cNvSpPr txBox="1"/>
            <p:nvPr/>
          </p:nvSpPr>
          <p:spPr>
            <a:xfrm>
              <a:off x="3184735" y="6310696"/>
              <a:ext cx="3459905" cy="651589"/>
            </a:xfrm>
            <a:prstGeom prst="rect">
              <a:avLst/>
            </a:prstGeom>
            <a:noFill/>
          </p:spPr>
          <p:txBody>
            <a:bodyPr wrap="square" rtlCol="0">
              <a:spAutoFit/>
            </a:bodyPr>
            <a:lstStyle/>
            <a:p>
              <a:pPr algn="r"/>
              <a:r>
                <a:rPr lang="fr-FR" sz="1817" b="1" dirty="0"/>
                <a:t>3. LE FONCTIONNEMENT EN FLUX, COMMENT ÇA MARCHE ?</a:t>
              </a:r>
            </a:p>
          </p:txBody>
        </p:sp>
        <p:pic>
          <p:nvPicPr>
            <p:cNvPr id="25" name="Graphique 24" descr="Questions">
              <a:extLst>
                <a:ext uri="{FF2B5EF4-FFF2-40B4-BE49-F238E27FC236}">
                  <a16:creationId xmlns:a16="http://schemas.microsoft.com/office/drawing/2014/main" xmlns="" id="{00E618D0-0807-4758-9787-A15CB78A883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622320" y="6088525"/>
              <a:ext cx="914400" cy="914400"/>
            </a:xfrm>
            <a:prstGeom prst="rect">
              <a:avLst/>
            </a:prstGeom>
          </p:spPr>
        </p:pic>
      </p:grpSp>
      <p:grpSp>
        <p:nvGrpSpPr>
          <p:cNvPr id="32" name="Groupe 31">
            <a:extLst>
              <a:ext uri="{FF2B5EF4-FFF2-40B4-BE49-F238E27FC236}">
                <a16:creationId xmlns:a16="http://schemas.microsoft.com/office/drawing/2014/main" xmlns="" id="{1381DC7B-D516-47DA-AE72-807D3845A205}"/>
              </a:ext>
            </a:extLst>
          </p:cNvPr>
          <p:cNvGrpSpPr/>
          <p:nvPr/>
        </p:nvGrpSpPr>
        <p:grpSpPr>
          <a:xfrm>
            <a:off x="71885" y="3510927"/>
            <a:ext cx="3685314" cy="958391"/>
            <a:chOff x="71885" y="3510927"/>
            <a:chExt cx="3685314" cy="958391"/>
          </a:xfrm>
        </p:grpSpPr>
        <p:sp>
          <p:nvSpPr>
            <p:cNvPr id="7" name="ZoneTexte 6">
              <a:extLst>
                <a:ext uri="{FF2B5EF4-FFF2-40B4-BE49-F238E27FC236}">
                  <a16:creationId xmlns:a16="http://schemas.microsoft.com/office/drawing/2014/main" xmlns="" id="{402F6E5E-7EFC-496A-B9B1-14663D269693}"/>
                </a:ext>
              </a:extLst>
            </p:cNvPr>
            <p:cNvSpPr txBox="1"/>
            <p:nvPr/>
          </p:nvSpPr>
          <p:spPr>
            <a:xfrm>
              <a:off x="915928" y="3538101"/>
              <a:ext cx="2841271" cy="931217"/>
            </a:xfrm>
            <a:prstGeom prst="rect">
              <a:avLst/>
            </a:prstGeom>
            <a:noFill/>
          </p:spPr>
          <p:txBody>
            <a:bodyPr wrap="square" rtlCol="0">
              <a:spAutoFit/>
            </a:bodyPr>
            <a:lstStyle/>
            <a:p>
              <a:r>
                <a:rPr lang="fr-FR" sz="1817" b="1" dirty="0"/>
                <a:t>2. MA DEMANDE EST ENREGISTRÉE AU FICHIER NATIONAL (SNE)</a:t>
              </a:r>
            </a:p>
          </p:txBody>
        </p:sp>
        <p:pic>
          <p:nvPicPr>
            <p:cNvPr id="27" name="Graphique 26" descr="Dossier ouvert">
              <a:extLst>
                <a:ext uri="{FF2B5EF4-FFF2-40B4-BE49-F238E27FC236}">
                  <a16:creationId xmlns:a16="http://schemas.microsoft.com/office/drawing/2014/main" xmlns="" id="{BB55162A-92C5-455E-8793-82C72768C1C5}"/>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1885" y="3510927"/>
              <a:ext cx="914400" cy="914400"/>
            </a:xfrm>
            <a:prstGeom prst="rect">
              <a:avLst/>
            </a:prstGeom>
          </p:spPr>
        </p:pic>
      </p:grpSp>
      <p:grpSp>
        <p:nvGrpSpPr>
          <p:cNvPr id="34" name="Groupe 33">
            <a:extLst>
              <a:ext uri="{FF2B5EF4-FFF2-40B4-BE49-F238E27FC236}">
                <a16:creationId xmlns:a16="http://schemas.microsoft.com/office/drawing/2014/main" xmlns="" id="{6F615B03-416B-4415-9C20-41158A8965A9}"/>
              </a:ext>
            </a:extLst>
          </p:cNvPr>
          <p:cNvGrpSpPr/>
          <p:nvPr/>
        </p:nvGrpSpPr>
        <p:grpSpPr>
          <a:xfrm>
            <a:off x="3921140" y="8398860"/>
            <a:ext cx="3613579" cy="914400"/>
            <a:chOff x="3921140" y="8325290"/>
            <a:chExt cx="3613579" cy="914400"/>
          </a:xfrm>
        </p:grpSpPr>
        <p:sp>
          <p:nvSpPr>
            <p:cNvPr id="19" name="Rectangle 18">
              <a:extLst>
                <a:ext uri="{FF2B5EF4-FFF2-40B4-BE49-F238E27FC236}">
                  <a16:creationId xmlns:a16="http://schemas.microsoft.com/office/drawing/2014/main" xmlns="" id="{691FFE82-834C-4E99-9C79-76D3CBB40669}"/>
                </a:ext>
              </a:extLst>
            </p:cNvPr>
            <p:cNvSpPr/>
            <p:nvPr/>
          </p:nvSpPr>
          <p:spPr>
            <a:xfrm>
              <a:off x="3921140" y="8549898"/>
              <a:ext cx="2642220" cy="651589"/>
            </a:xfrm>
            <a:prstGeom prst="rect">
              <a:avLst/>
            </a:prstGeom>
          </p:spPr>
          <p:txBody>
            <a:bodyPr>
              <a:spAutoFit/>
            </a:bodyPr>
            <a:lstStyle/>
            <a:p>
              <a:pPr algn="r"/>
              <a:r>
                <a:rPr lang="fr-FR" sz="1817" b="1" dirty="0"/>
                <a:t>4. MES BESOINS SONT PRIS EN COMPTE</a:t>
              </a:r>
            </a:p>
          </p:txBody>
        </p:sp>
        <p:pic>
          <p:nvPicPr>
            <p:cNvPr id="31" name="Graphique 30" descr="Famille avec deux enfants">
              <a:extLst>
                <a:ext uri="{FF2B5EF4-FFF2-40B4-BE49-F238E27FC236}">
                  <a16:creationId xmlns:a16="http://schemas.microsoft.com/office/drawing/2014/main" xmlns="" id="{D3DD6B7B-0AD3-42EE-8975-83C761EB6E2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6620319" y="8325290"/>
              <a:ext cx="914400" cy="914400"/>
            </a:xfrm>
            <a:prstGeom prst="rect">
              <a:avLst/>
            </a:prstGeom>
          </p:spPr>
        </p:pic>
      </p:grpSp>
      <p:sp>
        <p:nvSpPr>
          <p:cNvPr id="35" name="ZoneTexte 34">
            <a:extLst>
              <a:ext uri="{FF2B5EF4-FFF2-40B4-BE49-F238E27FC236}">
                <a16:creationId xmlns:a16="http://schemas.microsoft.com/office/drawing/2014/main" xmlns="" id="{DDC38E3D-CCAD-469F-A035-82FA639D1BB3}"/>
              </a:ext>
            </a:extLst>
          </p:cNvPr>
          <p:cNvSpPr txBox="1"/>
          <p:nvPr/>
        </p:nvSpPr>
        <p:spPr>
          <a:xfrm>
            <a:off x="182880" y="2511390"/>
            <a:ext cx="5283835" cy="307777"/>
          </a:xfrm>
          <a:prstGeom prst="rect">
            <a:avLst/>
          </a:prstGeom>
          <a:noFill/>
        </p:spPr>
        <p:txBody>
          <a:bodyPr wrap="square" rtlCol="0">
            <a:spAutoFit/>
          </a:bodyPr>
          <a:lstStyle/>
          <a:p>
            <a:r>
              <a:rPr lang="fr-FR" sz="1400" dirty="0"/>
              <a:t>Sur le site </a:t>
            </a:r>
            <a:r>
              <a:rPr lang="fr-FR" sz="1400" dirty="0">
                <a:hlinkClick r:id="rId11"/>
              </a:rPr>
              <a:t>www.demande-logement-social.gouv.fr</a:t>
            </a:r>
            <a:r>
              <a:rPr lang="fr-FR" sz="1400" dirty="0"/>
              <a:t> </a:t>
            </a:r>
          </a:p>
        </p:txBody>
      </p:sp>
      <p:sp>
        <p:nvSpPr>
          <p:cNvPr id="36" name="ZoneTexte 35">
            <a:extLst>
              <a:ext uri="{FF2B5EF4-FFF2-40B4-BE49-F238E27FC236}">
                <a16:creationId xmlns:a16="http://schemas.microsoft.com/office/drawing/2014/main" xmlns="" id="{98302F41-EE56-4D30-91F6-535CD2D59E82}"/>
              </a:ext>
            </a:extLst>
          </p:cNvPr>
          <p:cNvSpPr txBox="1"/>
          <p:nvPr/>
        </p:nvSpPr>
        <p:spPr>
          <a:xfrm>
            <a:off x="182880" y="4515561"/>
            <a:ext cx="4797603" cy="1169551"/>
          </a:xfrm>
          <a:prstGeom prst="rect">
            <a:avLst/>
          </a:prstGeom>
          <a:noFill/>
        </p:spPr>
        <p:txBody>
          <a:bodyPr wrap="square" rtlCol="0">
            <a:spAutoFit/>
          </a:bodyPr>
          <a:lstStyle/>
          <a:p>
            <a:pPr algn="just"/>
            <a:r>
              <a:rPr lang="fr-FR" sz="1400" dirty="0"/>
              <a:t>Depuis 2011, toutes les demandes et les attributions de logements locatifs sociaux sont enregistrées sur le Système information National d’Enregistrement (SNE). Vos données sont privées mais vous pouvez consulter le registre en ligne afin d’observer le niveau de tension sur votre territoire</a:t>
            </a:r>
          </a:p>
        </p:txBody>
      </p:sp>
      <p:sp>
        <p:nvSpPr>
          <p:cNvPr id="38" name="ZoneTexte 37">
            <a:extLst>
              <a:ext uri="{FF2B5EF4-FFF2-40B4-BE49-F238E27FC236}">
                <a16:creationId xmlns:a16="http://schemas.microsoft.com/office/drawing/2014/main" xmlns="" id="{0EAA5245-B7F9-44D8-AE03-777050EEF496}"/>
              </a:ext>
            </a:extLst>
          </p:cNvPr>
          <p:cNvSpPr txBox="1"/>
          <p:nvPr/>
        </p:nvSpPr>
        <p:spPr>
          <a:xfrm>
            <a:off x="71885" y="7008201"/>
            <a:ext cx="7122795" cy="1384995"/>
          </a:xfrm>
          <a:prstGeom prst="rect">
            <a:avLst/>
          </a:prstGeom>
          <a:noFill/>
        </p:spPr>
        <p:txBody>
          <a:bodyPr wrap="square" rtlCol="0">
            <a:spAutoFit/>
          </a:bodyPr>
          <a:lstStyle/>
          <a:p>
            <a:pPr algn="just"/>
            <a:r>
              <a:rPr lang="fr-FR" sz="1400" dirty="0"/>
              <a:t>A partir du 24 novembre 2023, le fonctionnement des attributions de logements sociaux va changer. D’une gestion en stock, le système va passer à une gestion en flux !</a:t>
            </a:r>
          </a:p>
          <a:p>
            <a:pPr algn="just"/>
            <a:r>
              <a:rPr lang="fr-FR" sz="1400" dirty="0"/>
              <a:t>Les attributions ne relèveront désormais plus par exemple du contingent de votre commune uniquement mais les bailleurs sociaux et les réservataires auront la mission de répartir l’ensemble des logements entre les demandeurs en suivant des équilibres de flux (donc en %) entre les communes, les typologies de logements et les populations. </a:t>
            </a:r>
          </a:p>
        </p:txBody>
      </p:sp>
      <p:sp>
        <p:nvSpPr>
          <p:cNvPr id="39" name="ZoneTexte 38">
            <a:extLst>
              <a:ext uri="{FF2B5EF4-FFF2-40B4-BE49-F238E27FC236}">
                <a16:creationId xmlns:a16="http://schemas.microsoft.com/office/drawing/2014/main" xmlns="" id="{372ECEE8-5110-492A-B3DA-3D4A3FE7C8F6}"/>
              </a:ext>
            </a:extLst>
          </p:cNvPr>
          <p:cNvSpPr txBox="1"/>
          <p:nvPr/>
        </p:nvSpPr>
        <p:spPr>
          <a:xfrm>
            <a:off x="162560" y="9243719"/>
            <a:ext cx="6914959" cy="1169551"/>
          </a:xfrm>
          <a:prstGeom prst="rect">
            <a:avLst/>
          </a:prstGeom>
          <a:noFill/>
        </p:spPr>
        <p:txBody>
          <a:bodyPr wrap="square" rtlCol="0">
            <a:spAutoFit/>
          </a:bodyPr>
          <a:lstStyle/>
          <a:p>
            <a:pPr algn="just"/>
            <a:r>
              <a:rPr lang="fr-FR" sz="1400" dirty="0"/>
              <a:t>Cette gestion en flux permettra entre autre de prendre en compte, au mieux, vos besoins et vos attentes particulières afin de vous proposer le logement qui vous correspondra au maximum ! Afin de définir vos besoins, un ensemble de données relatives à votre situation professionnelle, familiale et personnelle seront collectées et utilisées pour définir le type de logement qui vous correspondrait le mieux. </a:t>
            </a:r>
          </a:p>
        </p:txBody>
      </p:sp>
      <p:cxnSp>
        <p:nvCxnSpPr>
          <p:cNvPr id="45" name="Connecteur : en angle 44">
            <a:extLst>
              <a:ext uri="{FF2B5EF4-FFF2-40B4-BE49-F238E27FC236}">
                <a16:creationId xmlns:a16="http://schemas.microsoft.com/office/drawing/2014/main" xmlns="" id="{0313B012-33B6-4EAB-BAA4-472916C18D9C}"/>
              </a:ext>
            </a:extLst>
          </p:cNvPr>
          <p:cNvCxnSpPr>
            <a:stCxn id="6" idx="3"/>
          </p:cNvCxnSpPr>
          <p:nvPr/>
        </p:nvCxnSpPr>
        <p:spPr>
          <a:xfrm>
            <a:off x="4109164" y="2116381"/>
            <a:ext cx="1778289" cy="1829977"/>
          </a:xfrm>
          <a:prstGeom prst="bentConnector2">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xmlns="" id="{44FF937A-963B-43B9-A91F-4B2AE07BA2BB}"/>
              </a:ext>
            </a:extLst>
          </p:cNvPr>
          <p:cNvCxnSpPr/>
          <p:nvPr/>
        </p:nvCxnSpPr>
        <p:spPr>
          <a:xfrm flipH="1">
            <a:off x="3921140" y="3946358"/>
            <a:ext cx="1966313" cy="0"/>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1" name="Connecteur : en angle 50">
            <a:extLst>
              <a:ext uri="{FF2B5EF4-FFF2-40B4-BE49-F238E27FC236}">
                <a16:creationId xmlns:a16="http://schemas.microsoft.com/office/drawing/2014/main" xmlns="" id="{D31E91CB-5C9E-4C98-968B-7217CD73DEEF}"/>
              </a:ext>
            </a:extLst>
          </p:cNvPr>
          <p:cNvCxnSpPr>
            <a:cxnSpLocks/>
          </p:cNvCxnSpPr>
          <p:nvPr/>
        </p:nvCxnSpPr>
        <p:spPr>
          <a:xfrm>
            <a:off x="561474" y="5871411"/>
            <a:ext cx="2263323" cy="680893"/>
          </a:xfrm>
          <a:prstGeom prst="bentConnector3">
            <a:avLst>
              <a:gd name="adj1" fmla="val 1094"/>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8" name="Connecteur : en angle 57">
            <a:extLst>
              <a:ext uri="{FF2B5EF4-FFF2-40B4-BE49-F238E27FC236}">
                <a16:creationId xmlns:a16="http://schemas.microsoft.com/office/drawing/2014/main" xmlns="" id="{9CA64706-9A4C-41DA-8082-4845D802EAA3}"/>
              </a:ext>
            </a:extLst>
          </p:cNvPr>
          <p:cNvCxnSpPr>
            <a:cxnSpLocks/>
          </p:cNvCxnSpPr>
          <p:nvPr/>
        </p:nvCxnSpPr>
        <p:spPr>
          <a:xfrm>
            <a:off x="854969" y="8519322"/>
            <a:ext cx="2934711" cy="510150"/>
          </a:xfrm>
          <a:prstGeom prst="bentConnector3">
            <a:avLst>
              <a:gd name="adj1" fmla="val 256"/>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sp>
        <p:nvSpPr>
          <p:cNvPr id="62" name="Ellipse 61">
            <a:extLst>
              <a:ext uri="{FF2B5EF4-FFF2-40B4-BE49-F238E27FC236}">
                <a16:creationId xmlns:a16="http://schemas.microsoft.com/office/drawing/2014/main" xmlns="" id="{F3EF6284-5DF3-459C-A97D-2A78DFB953A5}"/>
              </a:ext>
            </a:extLst>
          </p:cNvPr>
          <p:cNvSpPr/>
          <p:nvPr/>
        </p:nvSpPr>
        <p:spPr>
          <a:xfrm>
            <a:off x="6644640" y="2049567"/>
            <a:ext cx="2263323" cy="3912832"/>
          </a:xfrm>
          <a:prstGeom prst="ellipse">
            <a:avLst/>
          </a:prstGeom>
          <a:solidFill>
            <a:schemeClr val="accent5">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30338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5000">
              <a:schemeClr val="accent1">
                <a:lumMod val="40000"/>
                <a:lumOff val="60000"/>
                <a:alpha val="60000"/>
              </a:schemeClr>
            </a:gs>
            <a:gs pos="96000">
              <a:schemeClr val="accent5">
                <a:lumMod val="75000"/>
              </a:schemeClr>
            </a:gs>
          </a:gsLst>
          <a:lin ang="5400000" scaled="1"/>
        </a:gradFill>
        <a:effectLst/>
      </p:bgPr>
    </p:bg>
    <p:spTree>
      <p:nvGrpSpPr>
        <p:cNvPr id="1" name=""/>
        <p:cNvGrpSpPr/>
        <p:nvPr/>
      </p:nvGrpSpPr>
      <p:grpSpPr>
        <a:xfrm>
          <a:off x="0" y="0"/>
          <a:ext cx="0" cy="0"/>
          <a:chOff x="0" y="0"/>
          <a:chExt cx="0" cy="0"/>
        </a:xfrm>
      </p:grpSpPr>
      <p:sp>
        <p:nvSpPr>
          <p:cNvPr id="50" name="Ellipse 49">
            <a:extLst>
              <a:ext uri="{FF2B5EF4-FFF2-40B4-BE49-F238E27FC236}">
                <a16:creationId xmlns:a16="http://schemas.microsoft.com/office/drawing/2014/main" xmlns="" id="{1FFD0631-AC35-4A08-A890-9F6E5F7C4F62}"/>
              </a:ext>
            </a:extLst>
          </p:cNvPr>
          <p:cNvSpPr/>
          <p:nvPr/>
        </p:nvSpPr>
        <p:spPr>
          <a:xfrm rot="16200000">
            <a:off x="-3379909" y="618685"/>
            <a:ext cx="6170540" cy="3912832"/>
          </a:xfrm>
          <a:prstGeom prst="ellipse">
            <a:avLst/>
          </a:prstGeom>
          <a:solidFill>
            <a:schemeClr val="accent5">
              <a:lumMod val="20000"/>
              <a:lumOff val="80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Ellipse 50">
            <a:extLst>
              <a:ext uri="{FF2B5EF4-FFF2-40B4-BE49-F238E27FC236}">
                <a16:creationId xmlns:a16="http://schemas.microsoft.com/office/drawing/2014/main" xmlns="" id="{93EEB9C0-313E-4A62-A22F-59C13C0BE81D}"/>
              </a:ext>
            </a:extLst>
          </p:cNvPr>
          <p:cNvSpPr/>
          <p:nvPr/>
        </p:nvSpPr>
        <p:spPr>
          <a:xfrm rot="16373296">
            <a:off x="5533702" y="7724325"/>
            <a:ext cx="2511111" cy="4711741"/>
          </a:xfrm>
          <a:prstGeom prst="ellipse">
            <a:avLst/>
          </a:prstGeom>
          <a:solidFill>
            <a:schemeClr val="accent5">
              <a:lumMod val="20000"/>
              <a:lumOff val="8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a:extLst>
              <a:ext uri="{FF2B5EF4-FFF2-40B4-BE49-F238E27FC236}">
                <a16:creationId xmlns:a16="http://schemas.microsoft.com/office/drawing/2014/main" xmlns="" id="{CD9FC561-98C4-43CA-A480-3094F54B6EAC}"/>
              </a:ext>
            </a:extLst>
          </p:cNvPr>
          <p:cNvSpPr/>
          <p:nvPr/>
        </p:nvSpPr>
        <p:spPr>
          <a:xfrm rot="16373296">
            <a:off x="6050301" y="8273848"/>
            <a:ext cx="2263323" cy="3912832"/>
          </a:xfrm>
          <a:prstGeom prst="ellipse">
            <a:avLst/>
          </a:prstGeom>
          <a:solidFill>
            <a:schemeClr val="accent5">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coins arrondis 36">
            <a:extLst>
              <a:ext uri="{FF2B5EF4-FFF2-40B4-BE49-F238E27FC236}">
                <a16:creationId xmlns:a16="http://schemas.microsoft.com/office/drawing/2014/main" xmlns="" id="{A6C97FAA-290D-4D05-ADF2-4676646FA02E}"/>
              </a:ext>
            </a:extLst>
          </p:cNvPr>
          <p:cNvSpPr/>
          <p:nvPr/>
        </p:nvSpPr>
        <p:spPr>
          <a:xfrm>
            <a:off x="4116425" y="3083069"/>
            <a:ext cx="3930295" cy="3219457"/>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xmlns="" id="{4279BCAA-950B-488A-B8A4-E427ABB48659}"/>
              </a:ext>
            </a:extLst>
          </p:cNvPr>
          <p:cNvSpPr txBox="1"/>
          <p:nvPr/>
        </p:nvSpPr>
        <p:spPr>
          <a:xfrm>
            <a:off x="5106085" y="3083385"/>
            <a:ext cx="2383246" cy="371961"/>
          </a:xfrm>
          <a:prstGeom prst="rect">
            <a:avLst/>
          </a:prstGeom>
          <a:noFill/>
        </p:spPr>
        <p:txBody>
          <a:bodyPr wrap="square" rtlCol="0">
            <a:spAutoFit/>
          </a:bodyPr>
          <a:lstStyle/>
          <a:p>
            <a:pPr algn="r"/>
            <a:r>
              <a:rPr lang="fr-FR" sz="1817" b="1" dirty="0" smtClean="0"/>
              <a:t>2 </a:t>
            </a:r>
            <a:r>
              <a:rPr lang="fr-FR" sz="1817" b="1" dirty="0"/>
              <a:t>réponses possibles </a:t>
            </a:r>
          </a:p>
        </p:txBody>
      </p:sp>
      <p:grpSp>
        <p:nvGrpSpPr>
          <p:cNvPr id="25" name="Groupe 24">
            <a:extLst>
              <a:ext uri="{FF2B5EF4-FFF2-40B4-BE49-F238E27FC236}">
                <a16:creationId xmlns:a16="http://schemas.microsoft.com/office/drawing/2014/main" xmlns="" id="{6D5CAE04-3A56-4193-8CD1-E16CDCF4F6C3}"/>
              </a:ext>
            </a:extLst>
          </p:cNvPr>
          <p:cNvGrpSpPr/>
          <p:nvPr/>
        </p:nvGrpSpPr>
        <p:grpSpPr>
          <a:xfrm>
            <a:off x="88129" y="391889"/>
            <a:ext cx="5987089" cy="914400"/>
            <a:chOff x="88129" y="391889"/>
            <a:chExt cx="5987089" cy="914400"/>
          </a:xfrm>
        </p:grpSpPr>
        <p:sp>
          <p:nvSpPr>
            <p:cNvPr id="5" name="ZoneTexte 4">
              <a:extLst>
                <a:ext uri="{FF2B5EF4-FFF2-40B4-BE49-F238E27FC236}">
                  <a16:creationId xmlns:a16="http://schemas.microsoft.com/office/drawing/2014/main" xmlns="" id="{77ACC825-7534-432C-A337-E0419B4D5BCA}"/>
                </a:ext>
              </a:extLst>
            </p:cNvPr>
            <p:cNvSpPr txBox="1"/>
            <p:nvPr/>
          </p:nvSpPr>
          <p:spPr>
            <a:xfrm>
              <a:off x="1002529" y="520689"/>
              <a:ext cx="5072689" cy="651589"/>
            </a:xfrm>
            <a:prstGeom prst="rect">
              <a:avLst/>
            </a:prstGeom>
            <a:noFill/>
          </p:spPr>
          <p:txBody>
            <a:bodyPr wrap="square" rtlCol="0">
              <a:spAutoFit/>
            </a:bodyPr>
            <a:lstStyle/>
            <a:p>
              <a:r>
                <a:rPr lang="fr-FR" sz="1817" b="1" dirty="0"/>
                <a:t>5. UN LOGEMENT SE LIBÈRE… ET IL CORRESPONDS À MES BESOINS ! </a:t>
              </a:r>
            </a:p>
          </p:txBody>
        </p:sp>
        <p:pic>
          <p:nvPicPr>
            <p:cNvPr id="10" name="Graphique 9" descr="Ville">
              <a:extLst>
                <a:ext uri="{FF2B5EF4-FFF2-40B4-BE49-F238E27FC236}">
                  <a16:creationId xmlns:a16="http://schemas.microsoft.com/office/drawing/2014/main" xmlns="" id="{32D89A40-A2F0-413F-8707-2BEED18F6B3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88129" y="391889"/>
              <a:ext cx="914400" cy="914400"/>
            </a:xfrm>
            <a:prstGeom prst="rect">
              <a:avLst/>
            </a:prstGeom>
          </p:spPr>
        </p:pic>
      </p:grpSp>
      <p:grpSp>
        <p:nvGrpSpPr>
          <p:cNvPr id="24" name="Groupe 23">
            <a:extLst>
              <a:ext uri="{FF2B5EF4-FFF2-40B4-BE49-F238E27FC236}">
                <a16:creationId xmlns:a16="http://schemas.microsoft.com/office/drawing/2014/main" xmlns="" id="{51F412F8-9743-4D09-B867-0614A8C604E6}"/>
              </a:ext>
            </a:extLst>
          </p:cNvPr>
          <p:cNvGrpSpPr/>
          <p:nvPr/>
        </p:nvGrpSpPr>
        <p:grpSpPr>
          <a:xfrm>
            <a:off x="105914" y="2904922"/>
            <a:ext cx="3796311" cy="914400"/>
            <a:chOff x="88129" y="2299415"/>
            <a:chExt cx="3796311" cy="914400"/>
          </a:xfrm>
        </p:grpSpPr>
        <p:sp>
          <p:nvSpPr>
            <p:cNvPr id="4" name="ZoneTexte 3">
              <a:extLst>
                <a:ext uri="{FF2B5EF4-FFF2-40B4-BE49-F238E27FC236}">
                  <a16:creationId xmlns:a16="http://schemas.microsoft.com/office/drawing/2014/main" xmlns="" id="{CE447456-9543-4852-8D3E-B9C2E3EA98A3}"/>
                </a:ext>
              </a:extLst>
            </p:cNvPr>
            <p:cNvSpPr txBox="1"/>
            <p:nvPr/>
          </p:nvSpPr>
          <p:spPr>
            <a:xfrm>
              <a:off x="1043169" y="2512276"/>
              <a:ext cx="2841271" cy="651589"/>
            </a:xfrm>
            <a:prstGeom prst="rect">
              <a:avLst/>
            </a:prstGeom>
            <a:noFill/>
          </p:spPr>
          <p:txBody>
            <a:bodyPr wrap="square" rtlCol="0">
              <a:spAutoFit/>
            </a:bodyPr>
            <a:lstStyle/>
            <a:p>
              <a:r>
                <a:rPr lang="fr-FR" sz="1817" b="1" dirty="0"/>
                <a:t>6. MON DOSSIER EST EXAMINÉ EN CALEOL</a:t>
              </a:r>
            </a:p>
          </p:txBody>
        </p:sp>
        <p:pic>
          <p:nvPicPr>
            <p:cNvPr id="12" name="Graphique 11" descr="Réunion">
              <a:extLst>
                <a:ext uri="{FF2B5EF4-FFF2-40B4-BE49-F238E27FC236}">
                  <a16:creationId xmlns:a16="http://schemas.microsoft.com/office/drawing/2014/main" xmlns="" id="{4AA41109-DE45-4833-9819-FD9BD812CAA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88129" y="2299415"/>
              <a:ext cx="914400" cy="914400"/>
            </a:xfrm>
            <a:prstGeom prst="rect">
              <a:avLst/>
            </a:prstGeom>
          </p:spPr>
        </p:pic>
      </p:grpSp>
      <p:grpSp>
        <p:nvGrpSpPr>
          <p:cNvPr id="22" name="Groupe 21">
            <a:extLst>
              <a:ext uri="{FF2B5EF4-FFF2-40B4-BE49-F238E27FC236}">
                <a16:creationId xmlns:a16="http://schemas.microsoft.com/office/drawing/2014/main" xmlns="" id="{7A9A9E9A-2FE7-458D-833F-929BAD2CBE64}"/>
              </a:ext>
            </a:extLst>
          </p:cNvPr>
          <p:cNvGrpSpPr/>
          <p:nvPr/>
        </p:nvGrpSpPr>
        <p:grpSpPr>
          <a:xfrm>
            <a:off x="3312925" y="6730010"/>
            <a:ext cx="4176405" cy="536734"/>
            <a:chOff x="0" y="6880067"/>
            <a:chExt cx="4176405" cy="536734"/>
          </a:xfrm>
        </p:grpSpPr>
        <p:sp>
          <p:nvSpPr>
            <p:cNvPr id="7" name="ZoneTexte 6">
              <a:extLst>
                <a:ext uri="{FF2B5EF4-FFF2-40B4-BE49-F238E27FC236}">
                  <a16:creationId xmlns:a16="http://schemas.microsoft.com/office/drawing/2014/main" xmlns="" id="{AD32B138-7FEB-4CBB-A636-659E648950D6}"/>
                </a:ext>
              </a:extLst>
            </p:cNvPr>
            <p:cNvSpPr txBox="1"/>
            <p:nvPr/>
          </p:nvSpPr>
          <p:spPr>
            <a:xfrm>
              <a:off x="0" y="6999114"/>
              <a:ext cx="3305311" cy="371961"/>
            </a:xfrm>
            <a:prstGeom prst="rect">
              <a:avLst/>
            </a:prstGeom>
            <a:noFill/>
          </p:spPr>
          <p:txBody>
            <a:bodyPr wrap="square" rtlCol="0">
              <a:spAutoFit/>
            </a:bodyPr>
            <a:lstStyle/>
            <a:p>
              <a:r>
                <a:rPr lang="fr-FR" sz="1817" b="1" dirty="0"/>
                <a:t>7</a:t>
              </a:r>
              <a:r>
                <a:rPr lang="fr-FR" sz="1817" b="1" dirty="0" smtClean="0"/>
                <a:t>. </a:t>
              </a:r>
              <a:r>
                <a:rPr lang="fr-FR" sz="1817" b="1" dirty="0"/>
                <a:t>J’ACCEPTE… OU JE REFUSE </a:t>
              </a:r>
            </a:p>
          </p:txBody>
        </p:sp>
        <p:pic>
          <p:nvPicPr>
            <p:cNvPr id="14" name="Graphique 13" descr="Coche">
              <a:extLst>
                <a:ext uri="{FF2B5EF4-FFF2-40B4-BE49-F238E27FC236}">
                  <a16:creationId xmlns:a16="http://schemas.microsoft.com/office/drawing/2014/main" xmlns="" id="{44811316-1435-4A61-BB9D-C121769206E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2962598" y="6880067"/>
              <a:ext cx="516414" cy="516414"/>
            </a:xfrm>
            <a:prstGeom prst="rect">
              <a:avLst/>
            </a:prstGeom>
          </p:spPr>
        </p:pic>
        <p:pic>
          <p:nvPicPr>
            <p:cNvPr id="16" name="Graphique 15" descr="Fermer">
              <a:extLst>
                <a:ext uri="{FF2B5EF4-FFF2-40B4-BE49-F238E27FC236}">
                  <a16:creationId xmlns:a16="http://schemas.microsoft.com/office/drawing/2014/main" xmlns="" id="{6825DE32-DDB2-46CC-B118-73EDC6CF21E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 xmlns:asvg="http://schemas.microsoft.com/office/drawing/2016/SVG/main" r:embed="rId11"/>
                </a:ext>
              </a:extLst>
            </a:blip>
            <a:stretch>
              <a:fillRect/>
            </a:stretch>
          </p:blipFill>
          <p:spPr>
            <a:xfrm>
              <a:off x="3659991" y="6900387"/>
              <a:ext cx="516414" cy="516414"/>
            </a:xfrm>
            <a:prstGeom prst="rect">
              <a:avLst/>
            </a:prstGeom>
          </p:spPr>
        </p:pic>
        <p:cxnSp>
          <p:nvCxnSpPr>
            <p:cNvPr id="18" name="Connecteur droit 17">
              <a:extLst>
                <a:ext uri="{FF2B5EF4-FFF2-40B4-BE49-F238E27FC236}">
                  <a16:creationId xmlns:a16="http://schemas.microsoft.com/office/drawing/2014/main" xmlns="" id="{71E0E84C-52ED-49B0-A3F8-9DFB8D922B24}"/>
                </a:ext>
              </a:extLst>
            </p:cNvPr>
            <p:cNvCxnSpPr>
              <a:cxnSpLocks/>
            </p:cNvCxnSpPr>
            <p:nvPr/>
          </p:nvCxnSpPr>
          <p:spPr>
            <a:xfrm flipH="1">
              <a:off x="3369414" y="6880067"/>
              <a:ext cx="351537" cy="511328"/>
            </a:xfrm>
            <a:prstGeom prst="line">
              <a:avLst/>
            </a:prstGeom>
            <a:ln w="38100"/>
          </p:spPr>
          <p:style>
            <a:lnRef idx="1">
              <a:schemeClr val="dk1"/>
            </a:lnRef>
            <a:fillRef idx="0">
              <a:schemeClr val="dk1"/>
            </a:fillRef>
            <a:effectRef idx="0">
              <a:schemeClr val="dk1"/>
            </a:effectRef>
            <a:fontRef idx="minor">
              <a:schemeClr val="tx1"/>
            </a:fontRef>
          </p:style>
        </p:cxnSp>
      </p:grpSp>
      <p:sp>
        <p:nvSpPr>
          <p:cNvPr id="27" name="ZoneTexte 26">
            <a:extLst>
              <a:ext uri="{FF2B5EF4-FFF2-40B4-BE49-F238E27FC236}">
                <a16:creationId xmlns:a16="http://schemas.microsoft.com/office/drawing/2014/main" xmlns="" id="{9EB563A0-21B8-46F4-BD7A-74B73E3487FC}"/>
              </a:ext>
            </a:extLst>
          </p:cNvPr>
          <p:cNvSpPr txBox="1"/>
          <p:nvPr/>
        </p:nvSpPr>
        <p:spPr>
          <a:xfrm>
            <a:off x="189412" y="1208701"/>
            <a:ext cx="6859088" cy="1169551"/>
          </a:xfrm>
          <a:prstGeom prst="rect">
            <a:avLst/>
          </a:prstGeom>
          <a:noFill/>
        </p:spPr>
        <p:txBody>
          <a:bodyPr wrap="square" rtlCol="0">
            <a:spAutoFit/>
          </a:bodyPr>
          <a:lstStyle/>
          <a:p>
            <a:pPr algn="just"/>
            <a:r>
              <a:rPr lang="fr-FR" sz="1400" dirty="0"/>
              <a:t>Ça y est ! Un logement s’est libéré et il correspond à mes besoins. Mon dossier de demandeur et d’autres vont être transmis à la CALEOL : la Commission d’Attribution des Logements et d’Examen de l’Occupation des Logements. A ce titre, des pièces justificatives complémentaires peuvent vous être demandées afin de compléter et/ou d’actualiser votre dossier demandeur. </a:t>
            </a:r>
          </a:p>
        </p:txBody>
      </p:sp>
      <p:sp>
        <p:nvSpPr>
          <p:cNvPr id="28" name="ZoneTexte 27">
            <a:extLst>
              <a:ext uri="{FF2B5EF4-FFF2-40B4-BE49-F238E27FC236}">
                <a16:creationId xmlns:a16="http://schemas.microsoft.com/office/drawing/2014/main" xmlns="" id="{C8E4913E-AE23-43D8-9868-10CA7A0E0338}"/>
              </a:ext>
            </a:extLst>
          </p:cNvPr>
          <p:cNvSpPr txBox="1"/>
          <p:nvPr/>
        </p:nvSpPr>
        <p:spPr>
          <a:xfrm>
            <a:off x="207198" y="3779630"/>
            <a:ext cx="3180002" cy="1600438"/>
          </a:xfrm>
          <a:prstGeom prst="rect">
            <a:avLst/>
          </a:prstGeom>
          <a:noFill/>
        </p:spPr>
        <p:txBody>
          <a:bodyPr wrap="square" rtlCol="0">
            <a:spAutoFit/>
          </a:bodyPr>
          <a:lstStyle/>
          <a:p>
            <a:pPr algn="just"/>
            <a:r>
              <a:rPr lang="fr-FR" sz="1400" dirty="0"/>
              <a:t>La CALEOL a pour mission d’attribuer les logements libérés entre les demandeurs. Des représentants de toutes les institutions et acteurs du logement social y sont présents afin de débattre des situations et de trouver la solution la plus juste et la plus équitable entre tous. </a:t>
            </a:r>
          </a:p>
        </p:txBody>
      </p:sp>
      <p:sp>
        <p:nvSpPr>
          <p:cNvPr id="29" name="ZoneTexte 28">
            <a:extLst>
              <a:ext uri="{FF2B5EF4-FFF2-40B4-BE49-F238E27FC236}">
                <a16:creationId xmlns:a16="http://schemas.microsoft.com/office/drawing/2014/main" xmlns="" id="{6C6B8530-D52B-4590-B1CF-FA3964569BD4}"/>
              </a:ext>
            </a:extLst>
          </p:cNvPr>
          <p:cNvSpPr txBox="1"/>
          <p:nvPr/>
        </p:nvSpPr>
        <p:spPr>
          <a:xfrm>
            <a:off x="4116425" y="3455662"/>
            <a:ext cx="3372906" cy="523220"/>
          </a:xfrm>
          <a:prstGeom prst="rect">
            <a:avLst/>
          </a:prstGeom>
          <a:noFill/>
        </p:spPr>
        <p:txBody>
          <a:bodyPr wrap="square" rtlCol="0">
            <a:spAutoFit/>
          </a:bodyPr>
          <a:lstStyle/>
          <a:p>
            <a:pPr algn="r"/>
            <a:r>
              <a:rPr lang="fr-FR" sz="1400" dirty="0"/>
              <a:t>Après examen, la commission peut alors rendre </a:t>
            </a:r>
            <a:r>
              <a:rPr lang="fr-FR" sz="1400" dirty="0" smtClean="0"/>
              <a:t>2 </a:t>
            </a:r>
            <a:r>
              <a:rPr lang="fr-FR" sz="1400" dirty="0"/>
              <a:t>réponses à ma demande </a:t>
            </a:r>
          </a:p>
        </p:txBody>
      </p:sp>
      <p:sp>
        <p:nvSpPr>
          <p:cNvPr id="33" name="ZoneTexte 32">
            <a:extLst>
              <a:ext uri="{FF2B5EF4-FFF2-40B4-BE49-F238E27FC236}">
                <a16:creationId xmlns:a16="http://schemas.microsoft.com/office/drawing/2014/main" xmlns="" id="{FAA50D4D-4B55-4F90-B800-A65BD0543561}"/>
              </a:ext>
            </a:extLst>
          </p:cNvPr>
          <p:cNvSpPr txBox="1"/>
          <p:nvPr/>
        </p:nvSpPr>
        <p:spPr>
          <a:xfrm>
            <a:off x="4511180" y="4205509"/>
            <a:ext cx="2978150" cy="769441"/>
          </a:xfrm>
          <a:prstGeom prst="rect">
            <a:avLst/>
          </a:prstGeom>
          <a:noFill/>
        </p:spPr>
        <p:txBody>
          <a:bodyPr wrap="square" rtlCol="0">
            <a:spAutoFit/>
          </a:bodyPr>
          <a:lstStyle/>
          <a:p>
            <a:pPr algn="r"/>
            <a:r>
              <a:rPr lang="fr-FR" sz="1100" dirty="0"/>
              <a:t>La commission me désigne non-attributaire du logement et mon dossier repart dans le circuit, jusqu’à ce qu’un nouveau logement soit disponible</a:t>
            </a:r>
          </a:p>
        </p:txBody>
      </p:sp>
      <p:sp>
        <p:nvSpPr>
          <p:cNvPr id="34" name="ZoneTexte 33">
            <a:extLst>
              <a:ext uri="{FF2B5EF4-FFF2-40B4-BE49-F238E27FC236}">
                <a16:creationId xmlns:a16="http://schemas.microsoft.com/office/drawing/2014/main" xmlns="" id="{C504E1E7-8153-4009-94B5-F423E6356CC1}"/>
              </a:ext>
            </a:extLst>
          </p:cNvPr>
          <p:cNvSpPr txBox="1"/>
          <p:nvPr/>
        </p:nvSpPr>
        <p:spPr>
          <a:xfrm>
            <a:off x="4694560" y="4997809"/>
            <a:ext cx="2794770" cy="938719"/>
          </a:xfrm>
          <a:prstGeom prst="rect">
            <a:avLst/>
          </a:prstGeom>
          <a:noFill/>
        </p:spPr>
        <p:txBody>
          <a:bodyPr wrap="square" rtlCol="0">
            <a:spAutoFit/>
          </a:bodyPr>
          <a:lstStyle/>
          <a:p>
            <a:pPr algn="r"/>
            <a:r>
              <a:rPr lang="fr-FR" sz="1100" dirty="0"/>
              <a:t>La commission me désigne attributaire du logement (je peux être </a:t>
            </a:r>
            <a:r>
              <a:rPr lang="fr-FR" sz="1100" dirty="0" smtClean="0"/>
              <a:t>désigné 1</a:t>
            </a:r>
            <a:r>
              <a:rPr lang="fr-FR" sz="1100" dirty="0"/>
              <a:t>, 2 ou 3 : c’est dans cet ordre que les logements seront présentés aux candidats attributaires, si le 1 refuse, il est proposé au 2, etc…)</a:t>
            </a:r>
          </a:p>
        </p:txBody>
      </p:sp>
      <p:pic>
        <p:nvPicPr>
          <p:cNvPr id="35" name="Graphique 34" descr="Parole">
            <a:extLst>
              <a:ext uri="{FF2B5EF4-FFF2-40B4-BE49-F238E27FC236}">
                <a16:creationId xmlns:a16="http://schemas.microsoft.com/office/drawing/2014/main" xmlns="" id="{7F3E98EA-8C02-4DA8-9D29-413685BC34FC}"/>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5"/>
              </a:ext>
            </a:extLst>
          </a:blip>
          <a:stretch>
            <a:fillRect/>
          </a:stretch>
        </p:blipFill>
        <p:spPr>
          <a:xfrm>
            <a:off x="4164704" y="4204770"/>
            <a:ext cx="523221" cy="523221"/>
          </a:xfrm>
          <a:prstGeom prst="rect">
            <a:avLst/>
          </a:prstGeom>
        </p:spPr>
      </p:pic>
      <p:pic>
        <p:nvPicPr>
          <p:cNvPr id="36" name="Graphique 35" descr="Parole">
            <a:extLst>
              <a:ext uri="{FF2B5EF4-FFF2-40B4-BE49-F238E27FC236}">
                <a16:creationId xmlns:a16="http://schemas.microsoft.com/office/drawing/2014/main" xmlns="" id="{954E9ECE-A53A-4EC9-91C0-5713D1D554C3}"/>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 xmlns:asvg="http://schemas.microsoft.com/office/drawing/2016/SVG/main" r:embed="rId17"/>
              </a:ext>
            </a:extLst>
          </a:blip>
          <a:stretch>
            <a:fillRect/>
          </a:stretch>
        </p:blipFill>
        <p:spPr>
          <a:xfrm>
            <a:off x="4164704" y="4983943"/>
            <a:ext cx="523221" cy="523221"/>
          </a:xfrm>
          <a:prstGeom prst="rect">
            <a:avLst/>
          </a:prstGeom>
        </p:spPr>
      </p:pic>
      <p:sp>
        <p:nvSpPr>
          <p:cNvPr id="39" name="ZoneTexte 38">
            <a:extLst>
              <a:ext uri="{FF2B5EF4-FFF2-40B4-BE49-F238E27FC236}">
                <a16:creationId xmlns:a16="http://schemas.microsoft.com/office/drawing/2014/main" xmlns="" id="{9C6E62B8-1DA4-4809-B6B1-9C586EDC5E64}"/>
              </a:ext>
            </a:extLst>
          </p:cNvPr>
          <p:cNvSpPr txBox="1"/>
          <p:nvPr/>
        </p:nvSpPr>
        <p:spPr>
          <a:xfrm>
            <a:off x="2254658" y="9001459"/>
            <a:ext cx="5234671" cy="523220"/>
          </a:xfrm>
          <a:prstGeom prst="rect">
            <a:avLst/>
          </a:prstGeom>
          <a:noFill/>
        </p:spPr>
        <p:txBody>
          <a:bodyPr wrap="square" rtlCol="0">
            <a:spAutoFit/>
          </a:bodyPr>
          <a:lstStyle/>
          <a:p>
            <a:r>
              <a:rPr lang="fr-FR" sz="1400" b="1" dirty="0" smtClean="0"/>
              <a:t>Attention, votre </a:t>
            </a:r>
            <a:r>
              <a:rPr lang="fr-FR" sz="1400" b="1" dirty="0"/>
              <a:t>demande pourra être considérée comme moins </a:t>
            </a:r>
            <a:r>
              <a:rPr lang="fr-FR" sz="1400" b="1" dirty="0" smtClean="0"/>
              <a:t>prioritaire</a:t>
            </a:r>
            <a:r>
              <a:rPr lang="fr-FR" sz="1400" b="1" dirty="0"/>
              <a:t> </a:t>
            </a:r>
            <a:r>
              <a:rPr lang="fr-FR" sz="1400" b="1" dirty="0" smtClean="0"/>
              <a:t>en cas de refus </a:t>
            </a:r>
            <a:r>
              <a:rPr lang="fr-FR" sz="1400" b="1" dirty="0"/>
              <a:t>non motivé ou </a:t>
            </a:r>
            <a:r>
              <a:rPr lang="fr-FR" sz="1400" b="1" dirty="0" smtClean="0"/>
              <a:t>considéré </a:t>
            </a:r>
            <a:r>
              <a:rPr lang="fr-FR" sz="1400" b="1" dirty="0"/>
              <a:t>illégitime </a:t>
            </a:r>
          </a:p>
        </p:txBody>
      </p:sp>
      <p:pic>
        <p:nvPicPr>
          <p:cNvPr id="41" name="Graphique 40" descr="Contrat (droite à gauche)">
            <a:extLst>
              <a:ext uri="{FF2B5EF4-FFF2-40B4-BE49-F238E27FC236}">
                <a16:creationId xmlns:a16="http://schemas.microsoft.com/office/drawing/2014/main" xmlns="" id="{21C074A6-86E2-44DB-8917-FD306A6E2CD3}"/>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 xmlns:asvg="http://schemas.microsoft.com/office/drawing/2016/SVG/main" r:embed="rId19"/>
              </a:ext>
            </a:extLst>
          </a:blip>
          <a:stretch>
            <a:fillRect/>
          </a:stretch>
        </p:blipFill>
        <p:spPr>
          <a:xfrm>
            <a:off x="2182958" y="7156990"/>
            <a:ext cx="914400" cy="914400"/>
          </a:xfrm>
          <a:prstGeom prst="rect">
            <a:avLst/>
          </a:prstGeom>
        </p:spPr>
      </p:pic>
      <p:sp>
        <p:nvSpPr>
          <p:cNvPr id="42" name="ZoneTexte 41">
            <a:extLst>
              <a:ext uri="{FF2B5EF4-FFF2-40B4-BE49-F238E27FC236}">
                <a16:creationId xmlns:a16="http://schemas.microsoft.com/office/drawing/2014/main" xmlns="" id="{D0798998-F795-4296-AB39-CA7595ABECA0}"/>
              </a:ext>
            </a:extLst>
          </p:cNvPr>
          <p:cNvSpPr txBox="1"/>
          <p:nvPr/>
        </p:nvSpPr>
        <p:spPr>
          <a:xfrm>
            <a:off x="3010022" y="7359772"/>
            <a:ext cx="4348363" cy="523220"/>
          </a:xfrm>
          <a:prstGeom prst="rect">
            <a:avLst/>
          </a:prstGeom>
          <a:noFill/>
        </p:spPr>
        <p:txBody>
          <a:bodyPr wrap="square" rtlCol="0">
            <a:spAutoFit/>
          </a:bodyPr>
          <a:lstStyle/>
          <a:p>
            <a:r>
              <a:rPr lang="fr-FR" sz="1400" dirty="0"/>
              <a:t>Le logement me convient : j’accepte la proposition et je signe le contrat de bail </a:t>
            </a:r>
          </a:p>
        </p:txBody>
      </p:sp>
      <p:sp>
        <p:nvSpPr>
          <p:cNvPr id="44" name="ZoneTexte 43">
            <a:extLst>
              <a:ext uri="{FF2B5EF4-FFF2-40B4-BE49-F238E27FC236}">
                <a16:creationId xmlns:a16="http://schemas.microsoft.com/office/drawing/2014/main" xmlns="" id="{5C7A1EA1-6135-4BCC-A879-1D67B4230BEA}"/>
              </a:ext>
            </a:extLst>
          </p:cNvPr>
          <p:cNvSpPr txBox="1"/>
          <p:nvPr/>
        </p:nvSpPr>
        <p:spPr>
          <a:xfrm>
            <a:off x="3131942" y="8282230"/>
            <a:ext cx="4226443" cy="523220"/>
          </a:xfrm>
          <a:prstGeom prst="rect">
            <a:avLst/>
          </a:prstGeom>
          <a:noFill/>
        </p:spPr>
        <p:txBody>
          <a:bodyPr wrap="square" rtlCol="0">
            <a:spAutoFit/>
          </a:bodyPr>
          <a:lstStyle/>
          <a:p>
            <a:r>
              <a:rPr lang="fr-FR" sz="1400" dirty="0"/>
              <a:t>Le logement ne me convient pas : je refuse  la proposition et mon dossier repart dans le circuit </a:t>
            </a:r>
          </a:p>
        </p:txBody>
      </p:sp>
      <p:pic>
        <p:nvPicPr>
          <p:cNvPr id="48" name="Graphique 47" descr="Répéter">
            <a:extLst>
              <a:ext uri="{FF2B5EF4-FFF2-40B4-BE49-F238E27FC236}">
                <a16:creationId xmlns:a16="http://schemas.microsoft.com/office/drawing/2014/main" xmlns="" id="{33FE7D07-4307-4F30-9B95-E937BF8161AC}"/>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 xmlns:asvg="http://schemas.microsoft.com/office/drawing/2016/SVG/main" r:embed="rId21"/>
              </a:ext>
            </a:extLst>
          </a:blip>
          <a:stretch>
            <a:fillRect/>
          </a:stretch>
        </p:blipFill>
        <p:spPr>
          <a:xfrm>
            <a:off x="2182958" y="8100903"/>
            <a:ext cx="914400" cy="914400"/>
          </a:xfrm>
          <a:prstGeom prst="rect">
            <a:avLst/>
          </a:prstGeom>
        </p:spPr>
      </p:pic>
      <p:cxnSp>
        <p:nvCxnSpPr>
          <p:cNvPr id="53" name="Connecteur droit avec flèche 52">
            <a:extLst>
              <a:ext uri="{FF2B5EF4-FFF2-40B4-BE49-F238E27FC236}">
                <a16:creationId xmlns:a16="http://schemas.microsoft.com/office/drawing/2014/main" xmlns="" id="{7C25CCBE-ACB2-476C-80CF-B4D907320903}"/>
              </a:ext>
            </a:extLst>
          </p:cNvPr>
          <p:cNvCxnSpPr>
            <a:cxnSpLocks/>
          </p:cNvCxnSpPr>
          <p:nvPr/>
        </p:nvCxnSpPr>
        <p:spPr>
          <a:xfrm>
            <a:off x="3248757" y="3302087"/>
            <a:ext cx="88456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993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9319387893AD34CAF8932D2C682D503" ma:contentTypeVersion="" ma:contentTypeDescription="Crée un document." ma:contentTypeScope="" ma:versionID="7b00a6a7697a660c3395231c78932a35">
  <xsd:schema xmlns:xsd="http://www.w3.org/2001/XMLSchema" xmlns:xs="http://www.w3.org/2001/XMLSchema" xmlns:p="http://schemas.microsoft.com/office/2006/metadata/properties" xmlns:ns2="a050e9f6-8e32-4669-99ae-345289fb9c6b" xmlns:ns3="7EB0CB60-47EF-49EB-A2AB-929EDAE9E440" xmlns:ns4="7eb0cb60-47ef-49eb-a2ab-929edae9e440" targetNamespace="http://schemas.microsoft.com/office/2006/metadata/properties" ma:root="true" ma:fieldsID="9eb92c25c6793d90fdadf3a4ba4d8358" ns2:_="" ns3:_="" ns4:_="">
    <xsd:import namespace="a050e9f6-8e32-4669-99ae-345289fb9c6b"/>
    <xsd:import namespace="7EB0CB60-47EF-49EB-A2AB-929EDAE9E440"/>
    <xsd:import namespace="7eb0cb60-47ef-49eb-a2ab-929edae9e440"/>
    <xsd:element name="properties">
      <xsd:complexType>
        <xsd:sequence>
          <xsd:element name="documentManagement">
            <xsd:complexType>
              <xsd:all>
                <xsd:element ref="ns2:Année" minOccurs="0"/>
                <xsd:element ref="ns2:Assistante" minOccurs="0"/>
                <xsd:element ref="ns2:Client" minOccurs="0"/>
                <xsd:element ref="ns2:Equipe" minOccurs="0"/>
                <xsd:element ref="ns2:ID_x0020_client" minOccurs="0"/>
                <xsd:element ref="ns2:Intitulé_x0020_de_x0020_la_x0020_mission" minOccurs="0"/>
                <xsd:element ref="ns2:Numéro_x0020_de_x0020_mission" minOccurs="0"/>
                <xsd:element ref="ns2:Produit" minOccurs="0"/>
                <xsd:element ref="ns2:Responsable_x0020_de_x0020_mission" minOccurs="0"/>
                <xsd:element ref="ns2:ScriptExecuted" minOccurs="0"/>
                <xsd:element ref="ns2:Secteur" minOccurs="0"/>
                <xsd:element ref="ns2:Site_x0020_client" minOccurs="0"/>
                <xsd:element ref="ns2:Site_x0020_mission" minOccurs="0"/>
                <xsd:element ref="ns2:URL_x0020_mission" minOccurs="0"/>
                <xsd:element ref="ns3:MediaServiceMetadata" minOccurs="0"/>
                <xsd:element ref="ns3:MediaServiceFastMetadata" minOccurs="0"/>
                <xsd:element ref="ns4:MediaServiceDateTaken" minOccurs="0"/>
                <xsd:element ref="ns4:MediaServiceAutoTags" minOccurs="0"/>
                <xsd:element ref="ns4:MediaLengthInSecond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50e9f6-8e32-4669-99ae-345289fb9c6b" elementFormDefault="qualified">
    <xsd:import namespace="http://schemas.microsoft.com/office/2006/documentManagement/types"/>
    <xsd:import namespace="http://schemas.microsoft.com/office/infopath/2007/PartnerControls"/>
    <xsd:element name="Année" ma:index="2" nillable="true" ma:displayName="Année" ma:default="2020" ma:internalName="Ann_x00e9_e">
      <xsd:simpleType>
        <xsd:restriction base="dms:Text">
          <xsd:maxLength value="255"/>
        </xsd:restriction>
      </xsd:simpleType>
    </xsd:element>
    <xsd:element name="Assistante" ma:index="3" nillable="true" ma:displayName="Assistante" ma:default="laurence.pommier@mail-alpha.com" ma:internalName="Assistante">
      <xsd:simpleType>
        <xsd:restriction base="dms:Text">
          <xsd:maxLength value="255"/>
        </xsd:restriction>
      </xsd:simpleType>
    </xsd:element>
    <xsd:element name="Client" ma:index="4" nillable="true" ma:displayName="Client" ma:default="DIRECTION INTERMINISTERIELLE DE LA TRANSFORMATION PUBLIQUE" ma:internalName="Client">
      <xsd:simpleType>
        <xsd:restriction base="dms:Text">
          <xsd:maxLength value="255"/>
        </xsd:restriction>
      </xsd:simpleType>
    </xsd:element>
    <xsd:element name="Equipe" ma:index="5" nillable="true" ma:displayName="Equipe" ma:default="9153" ma:internalName="Equipe">
      <xsd:simpleType>
        <xsd:restriction base="dms:Text">
          <xsd:maxLength value="255"/>
        </xsd:restriction>
      </xsd:simpleType>
    </xsd:element>
    <xsd:element name="ID_x0020_client" ma:index="6" nillable="true" ma:displayName="ID client" ma:internalName="ID_x0020_client">
      <xsd:simpleType>
        <xsd:restriction base="dms:Text">
          <xsd:maxLength value="255"/>
        </xsd:restriction>
      </xsd:simpleType>
    </xsd:element>
    <xsd:element name="Intitulé_x0020_de_x0020_la_x0020_mission" ma:index="7" nillable="true" ma:displayName="Intitulé de la mission" ma:internalName="Intitul_x00e9__x0020_de_x0020_la_x0020_mission">
      <xsd:simpleType>
        <xsd:restriction base="dms:Text">
          <xsd:maxLength value="255"/>
        </xsd:restriction>
      </xsd:simpleType>
    </xsd:element>
    <xsd:element name="Numéro_x0020_de_x0020_mission" ma:index="8" nillable="true" ma:displayName="Numéro de mission" ma:default="0067" ma:internalName="Num_x00e9_ro_x0020_de_x0020_mission">
      <xsd:simpleType>
        <xsd:restriction base="dms:Text">
          <xsd:maxLength value="255"/>
        </xsd:restriction>
      </xsd:simpleType>
    </xsd:element>
    <xsd:element name="Produit" ma:index="9" nillable="true" ma:displayName="Produit" ma:default="ACC" ma:internalName="Produit">
      <xsd:simpleType>
        <xsd:restriction base="dms:Text">
          <xsd:maxLength value="255"/>
        </xsd:restriction>
      </xsd:simpleType>
    </xsd:element>
    <xsd:element name="Responsable_x0020_de_x0020_mission" ma:index="10" nillable="true" ma:displayName="Responsable de mission" ma:default="celine.grava@mail-alpha.com" ma:internalName="Responsable_x0020_de_x0020_mission">
      <xsd:simpleType>
        <xsd:restriction base="dms:Text">
          <xsd:maxLength value="255"/>
        </xsd:restriction>
      </xsd:simpleType>
    </xsd:element>
    <xsd:element name="ScriptExecuted" ma:index="11" nillable="true" ma:displayName="ScriptExecuted" ma:internalName="ScriptExecuted" ma:percentage="FALSE">
      <xsd:simpleType>
        <xsd:restriction base="dms:Number"/>
      </xsd:simpleType>
    </xsd:element>
    <xsd:element name="Secteur" ma:index="12" nillable="true" ma:displayName="Secteur" ma:default="---" ma:internalName="Secteur">
      <xsd:simpleType>
        <xsd:restriction base="dms:Text">
          <xsd:maxLength value="255"/>
        </xsd:restriction>
      </xsd:simpleType>
    </xsd:element>
    <xsd:element name="Site_x0020_client" ma:index="13" nillable="true" ma:displayName="Site client" ma:format="Hyperlink" ma:internalName="Site_x0020_client">
      <xsd:complexType>
        <xsd:complexContent>
          <xsd:extension base="dms:URL">
            <xsd:sequence>
              <xsd:element name="Url" type="dms:ValidUrl" minOccurs="0" nillable="true"/>
              <xsd:element name="Description" type="xsd:string" nillable="true"/>
            </xsd:sequence>
          </xsd:extension>
        </xsd:complexContent>
      </xsd:complexType>
    </xsd:element>
    <xsd:element name="Site_x0020_mission" ma:index="14" nillable="true" ma:displayName="Site mission" ma:format="Hyperlink" ma:internalName="Site_x0020_mission">
      <xsd:complexType>
        <xsd:complexContent>
          <xsd:extension base="dms:URL">
            <xsd:sequence>
              <xsd:element name="Url" type="dms:ValidUrl" minOccurs="0" nillable="true"/>
              <xsd:element name="Description" type="xsd:string" nillable="true"/>
            </xsd:sequence>
          </xsd:extension>
        </xsd:complexContent>
      </xsd:complexType>
    </xsd:element>
    <xsd:element name="URL_x0020_mission" ma:index="21" nillable="true" ma:displayName="URL mission" ma:format="Hyperlink" ma:internalName="URL_x0020_mission">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EB0CB60-47EF-49EB-A2AB-929EDAE9E440"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b0cb60-47ef-49eb-a2ab-929edae9e440" elementFormDefault="qualified">
    <xsd:import namespace="http://schemas.microsoft.com/office/2006/documentManagement/types"/>
    <xsd:import namespace="http://schemas.microsoft.com/office/infopath/2007/PartnerControls"/>
    <xsd:element name="MediaServiceDateTaken" ma:index="24" nillable="true" ma:displayName="MediaServiceDateTaken" ma:hidden="true" ma:internalName="MediaServiceDateTaken" ma:readOnly="true">
      <xsd:simpleType>
        <xsd:restriction base="dms:Text"/>
      </xsd:simpleType>
    </xsd:element>
    <xsd:element name="MediaServiceAutoTags" ma:index="25" nillable="true" ma:displayName="Tags" ma:internalName="MediaServiceAutoTags" ma:readOnly="true">
      <xsd:simpleType>
        <xsd:restriction base="dms:Text"/>
      </xsd:simpleType>
    </xsd:element>
    <xsd:element name="MediaLengthInSeconds" ma:index="26" nillable="true" ma:displayName="MediaLengthInSeconds" ma:hidden="true" ma:internalName="MediaLengthInSeconds" ma:readOnly="true">
      <xsd:simpleType>
        <xsd:restriction base="dms:Unknown"/>
      </xsd:simpleType>
    </xsd:element>
    <xsd:element name="MediaServiceOCR" ma:index="27" nillable="true" ma:displayName="Extracted Text" ma:internalName="MediaServiceOCR" ma:readOnly="true">
      <xsd:simpleType>
        <xsd:restriction base="dms:Note">
          <xsd:maxLength value="255"/>
        </xsd:restriction>
      </xsd:simpleType>
    </xsd:element>
    <xsd:element name="MediaServiceGenerationTime" ma:index="28" nillable="true" ma:displayName="MediaServiceGenerationTime" ma:hidden="true" ma:internalName="MediaServiceGenerationTime" ma:readOnly="true">
      <xsd:simpleType>
        <xsd:restriction base="dms:Text"/>
      </xsd:simpleType>
    </xsd:element>
    <xsd:element name="MediaServiceEventHashCode" ma:index="2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Type de contenu"/>
        <xsd:element ref="dc:title" minOccurs="0" maxOccurs="1" ma:index="1"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B434AA-F112-4727-9023-9ACC3501C6B5}">
  <ds:schemaRefs>
    <ds:schemaRef ds:uri="http://schemas.microsoft.com/sharepoint/v3/contenttype/forms"/>
  </ds:schemaRefs>
</ds:datastoreItem>
</file>

<file path=customXml/itemProps2.xml><?xml version="1.0" encoding="utf-8"?>
<ds:datastoreItem xmlns:ds="http://schemas.openxmlformats.org/officeDocument/2006/customXml" ds:itemID="{8DCDC384-6E48-4CD2-BF31-13159DC71E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50e9f6-8e32-4669-99ae-345289fb9c6b"/>
    <ds:schemaRef ds:uri="7EB0CB60-47EF-49EB-A2AB-929EDAE9E440"/>
    <ds:schemaRef ds:uri="7eb0cb60-47ef-49eb-a2ab-929edae9e4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278</TotalTime>
  <Words>524</Words>
  <Application>Microsoft Office PowerPoint</Application>
  <PresentationFormat>Personnalisé</PresentationFormat>
  <Paragraphs>23</Paragraphs>
  <Slides>3</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Impact</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BOUSSOUIRA Nabil</dc:creator>
  <cp:lastModifiedBy>NICAT Vincent</cp:lastModifiedBy>
  <cp:revision>26</cp:revision>
  <dcterms:created xsi:type="dcterms:W3CDTF">2022-07-21T09:48:31Z</dcterms:created>
  <dcterms:modified xsi:type="dcterms:W3CDTF">2023-01-25T13:56:29Z</dcterms:modified>
</cp:coreProperties>
</file>